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2.xml" ContentType="application/vnd.openxmlformats-officedocument.presentationml.tags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tags/tag3.xml" ContentType="application/vnd.openxmlformats-officedocument.presentationml.tags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6" r:id="rId2"/>
  </p:sldMasterIdLst>
  <p:notesMasterIdLst>
    <p:notesMasterId r:id="rId4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1" r:id="rId27"/>
    <p:sldId id="282" r:id="rId28"/>
    <p:sldId id="280" r:id="rId29"/>
    <p:sldId id="284" r:id="rId30"/>
    <p:sldId id="285" r:id="rId31"/>
    <p:sldId id="286" r:id="rId32"/>
    <p:sldId id="300" r:id="rId33"/>
    <p:sldId id="290" r:id="rId34"/>
    <p:sldId id="301" r:id="rId35"/>
    <p:sldId id="292" r:id="rId36"/>
    <p:sldId id="307" r:id="rId37"/>
    <p:sldId id="296" r:id="rId38"/>
    <p:sldId id="305" r:id="rId39"/>
    <p:sldId id="303" r:id="rId40"/>
    <p:sldId id="297" r:id="rId41"/>
    <p:sldId id="302" r:id="rId42"/>
    <p:sldId id="298" r:id="rId43"/>
    <p:sldId id="308" r:id="rId44"/>
    <p:sldId id="309" r:id="rId45"/>
    <p:sldId id="304" r:id="rId4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CC1C0"/>
    <a:srgbClr val="D8A7A4"/>
    <a:srgbClr val="AE6155"/>
    <a:srgbClr val="4D4D4D"/>
    <a:srgbClr val="5F5F5F"/>
    <a:srgbClr val="808080"/>
    <a:srgbClr val="96969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3" autoAdjust="0"/>
    <p:restoredTop sz="90015" autoAdjust="0"/>
  </p:normalViewPr>
  <p:slideViewPr>
    <p:cSldViewPr>
      <p:cViewPr varScale="1">
        <p:scale>
          <a:sx n="79" d="100"/>
          <a:sy n="79" d="100"/>
        </p:scale>
        <p:origin x="1603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D70FA10-78A2-1467-A1F5-2A830A6003E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0DF8ED-A6FB-CE98-5C77-A09F46CE069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2652E60-C26E-46D6-9E1A-753F5C856550}" type="datetimeFigureOut">
              <a:rPr lang="en-GB"/>
              <a:pPr>
                <a:defRPr/>
              </a:pPr>
              <a:t>14/02/2024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942AC68-EEB2-1C06-599A-DA34E48FFF7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D956B454-98C4-E569-55D2-E3DB1AA7B8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46817-8015-664B-5F83-394FD0A17B9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B21732-99A5-C644-CDAA-49303C7E75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2FB0B01-D270-4343-8086-CA0BBBD867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>
            <a:extLst>
              <a:ext uri="{FF2B5EF4-FFF2-40B4-BE49-F238E27FC236}">
                <a16:creationId xmlns:a16="http://schemas.microsoft.com/office/drawing/2014/main" id="{E1561243-D46C-CC99-A0F1-CDDB6E2BF78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Notes Placeholder 2">
            <a:extLst>
              <a:ext uri="{FF2B5EF4-FFF2-40B4-BE49-F238E27FC236}">
                <a16:creationId xmlns:a16="http://schemas.microsoft.com/office/drawing/2014/main" id="{097B2D8E-1073-CC36-4A72-4D32F6D06E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RS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D208C9-146C-E142-E6CA-6A503E2CC1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DE9F589-7D13-4508-943F-6A45A888A80B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>
            <a:extLst>
              <a:ext uri="{FF2B5EF4-FFF2-40B4-BE49-F238E27FC236}">
                <a16:creationId xmlns:a16="http://schemas.microsoft.com/office/drawing/2014/main" id="{A09DA097-A50C-83CC-F05F-B34FA58739A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8" name="Notes Placeholder 2">
            <a:extLst>
              <a:ext uri="{FF2B5EF4-FFF2-40B4-BE49-F238E27FC236}">
                <a16:creationId xmlns:a16="http://schemas.microsoft.com/office/drawing/2014/main" id="{ED4F5D63-1107-3DF8-E19D-7654EF1C3F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51204" name="Slide Number Placeholder 3">
            <a:extLst>
              <a:ext uri="{FF2B5EF4-FFF2-40B4-BE49-F238E27FC236}">
                <a16:creationId xmlns:a16="http://schemas.microsoft.com/office/drawing/2014/main" id="{91208AD0-7058-BF2B-1747-40AC408BD9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453379-F087-4132-834C-1C09EA51BE4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FB0B01-D270-4343-8086-CA0BBBD86730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>
            <a:extLst>
              <a:ext uri="{FF2B5EF4-FFF2-40B4-BE49-F238E27FC236}">
                <a16:creationId xmlns:a16="http://schemas.microsoft.com/office/drawing/2014/main" id="{E9809DD0-5EDE-CD65-9B8C-839225C6AF7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8" name="Notes Placeholder 2">
            <a:extLst>
              <a:ext uri="{FF2B5EF4-FFF2-40B4-BE49-F238E27FC236}">
                <a16:creationId xmlns:a16="http://schemas.microsoft.com/office/drawing/2014/main" id="{4A4FFEA6-974B-182B-64C2-78985F001E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52228" name="Slide Number Placeholder 3">
            <a:extLst>
              <a:ext uri="{FF2B5EF4-FFF2-40B4-BE49-F238E27FC236}">
                <a16:creationId xmlns:a16="http://schemas.microsoft.com/office/drawing/2014/main" id="{85D3DFA0-2CA9-D669-EA85-9E7164B835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CCA093-1128-4FF0-8450-27DF3217983D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FB0B01-D270-4343-8086-CA0BBBD86730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FB0B01-D270-4343-8086-CA0BBBD86730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>
            <a:extLst>
              <a:ext uri="{FF2B5EF4-FFF2-40B4-BE49-F238E27FC236}">
                <a16:creationId xmlns:a16="http://schemas.microsoft.com/office/drawing/2014/main" id="{C29483F1-48D7-8BA8-049C-839FB9F7983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2" name="Notes Placeholder 2">
            <a:extLst>
              <a:ext uri="{FF2B5EF4-FFF2-40B4-BE49-F238E27FC236}">
                <a16:creationId xmlns:a16="http://schemas.microsoft.com/office/drawing/2014/main" id="{5AFD3E88-DC76-2DA7-A5A8-77F3A2BFA3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53252" name="Slide Number Placeholder 3">
            <a:extLst>
              <a:ext uri="{FF2B5EF4-FFF2-40B4-BE49-F238E27FC236}">
                <a16:creationId xmlns:a16="http://schemas.microsoft.com/office/drawing/2014/main" id="{134838B8-A431-E075-39B1-D5F65115D6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F19CAD-16C8-4BAC-B9BA-B91EE8B5FCAC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>
            <a:extLst>
              <a:ext uri="{FF2B5EF4-FFF2-40B4-BE49-F238E27FC236}">
                <a16:creationId xmlns:a16="http://schemas.microsoft.com/office/drawing/2014/main" id="{285CE0AA-6294-C23C-46C6-D56DE599762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0" name="Notes Placeholder 2">
            <a:extLst>
              <a:ext uri="{FF2B5EF4-FFF2-40B4-BE49-F238E27FC236}">
                <a16:creationId xmlns:a16="http://schemas.microsoft.com/office/drawing/2014/main" id="{1C6EBD3F-7AB2-6CEF-7E9F-9B06042BAC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8E0317-D179-1841-C451-3720A8E766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1151E7-936B-47FC-95CA-6D08CA231C38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>
            <a:extLst>
              <a:ext uri="{FF2B5EF4-FFF2-40B4-BE49-F238E27FC236}">
                <a16:creationId xmlns:a16="http://schemas.microsoft.com/office/drawing/2014/main" id="{4BB04413-DE51-3230-8522-7220747F29F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8" name="Notes Placeholder 2">
            <a:extLst>
              <a:ext uri="{FF2B5EF4-FFF2-40B4-BE49-F238E27FC236}">
                <a16:creationId xmlns:a16="http://schemas.microsoft.com/office/drawing/2014/main" id="{45ED3E48-A511-11FA-A76F-4E6C2C6FD7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D747FA-2A4B-55EB-512B-08F108226E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312DE59-E147-4254-9F97-96B2226C93EB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>
            <a:extLst>
              <a:ext uri="{FF2B5EF4-FFF2-40B4-BE49-F238E27FC236}">
                <a16:creationId xmlns:a16="http://schemas.microsoft.com/office/drawing/2014/main" id="{DAFD8CD6-63D5-2261-D59C-03ECF7AAB85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6" name="Notes Placeholder 2">
            <a:extLst>
              <a:ext uri="{FF2B5EF4-FFF2-40B4-BE49-F238E27FC236}">
                <a16:creationId xmlns:a16="http://schemas.microsoft.com/office/drawing/2014/main" id="{621011A6-6744-91AC-EF9A-3EDE9BF7E7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54276" name="Slide Number Placeholder 3">
            <a:extLst>
              <a:ext uri="{FF2B5EF4-FFF2-40B4-BE49-F238E27FC236}">
                <a16:creationId xmlns:a16="http://schemas.microsoft.com/office/drawing/2014/main" id="{2D810C6E-A84E-7D1B-E51B-8933A2D3E7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5E5C26-81A0-4BF2-9E6E-5B2B4AFEF6F2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>
            <a:extLst>
              <a:ext uri="{FF2B5EF4-FFF2-40B4-BE49-F238E27FC236}">
                <a16:creationId xmlns:a16="http://schemas.microsoft.com/office/drawing/2014/main" id="{CEC8D6A3-71BB-EC48-F108-D9ED1B503DF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4" name="Notes Placeholder 2">
            <a:extLst>
              <a:ext uri="{FF2B5EF4-FFF2-40B4-BE49-F238E27FC236}">
                <a16:creationId xmlns:a16="http://schemas.microsoft.com/office/drawing/2014/main" id="{10E8B597-DA6D-7C01-92E6-CD8CDBB7EF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55300" name="Slide Number Placeholder 3">
            <a:extLst>
              <a:ext uri="{FF2B5EF4-FFF2-40B4-BE49-F238E27FC236}">
                <a16:creationId xmlns:a16="http://schemas.microsoft.com/office/drawing/2014/main" id="{9DBD747A-9115-3314-FD1E-3111CBB1B3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F07579-3301-4BF8-B7E5-40EFB0B8BF6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Slide Image Placeholder 1">
            <a:extLst>
              <a:ext uri="{FF2B5EF4-FFF2-40B4-BE49-F238E27FC236}">
                <a16:creationId xmlns:a16="http://schemas.microsoft.com/office/drawing/2014/main" id="{62CF9749-95A9-FED5-A8A7-32FA6A056D3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Notes Placeholder 2">
            <a:extLst>
              <a:ext uri="{FF2B5EF4-FFF2-40B4-BE49-F238E27FC236}">
                <a16:creationId xmlns:a16="http://schemas.microsoft.com/office/drawing/2014/main" id="{E2DE8698-0E6D-1F76-2E14-69ECEB5A9A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45060" name="Slide Number Placeholder 3">
            <a:extLst>
              <a:ext uri="{FF2B5EF4-FFF2-40B4-BE49-F238E27FC236}">
                <a16:creationId xmlns:a16="http://schemas.microsoft.com/office/drawing/2014/main" id="{DF6C10E5-D4F2-53EE-9770-04D4EBAD3F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5B5A03-F08D-4228-AA9E-E74D694A197C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>
            <a:extLst>
              <a:ext uri="{FF2B5EF4-FFF2-40B4-BE49-F238E27FC236}">
                <a16:creationId xmlns:a16="http://schemas.microsoft.com/office/drawing/2014/main" id="{7C9DBF83-20E2-173C-4CAF-AA01089E489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2" name="Notes Placeholder 2">
            <a:extLst>
              <a:ext uri="{FF2B5EF4-FFF2-40B4-BE49-F238E27FC236}">
                <a16:creationId xmlns:a16="http://schemas.microsoft.com/office/drawing/2014/main" id="{A323F3AE-B051-1C71-8130-6316F9E872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56324" name="Slide Number Placeholder 3">
            <a:extLst>
              <a:ext uri="{FF2B5EF4-FFF2-40B4-BE49-F238E27FC236}">
                <a16:creationId xmlns:a16="http://schemas.microsoft.com/office/drawing/2014/main" id="{B4402E09-E274-0FF1-2EFD-C47C5DC710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6D3ED52-4517-446A-91D0-18C9644EEE93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>
            <a:extLst>
              <a:ext uri="{FF2B5EF4-FFF2-40B4-BE49-F238E27FC236}">
                <a16:creationId xmlns:a16="http://schemas.microsoft.com/office/drawing/2014/main" id="{6EB98EC4-10BA-9ADA-AC80-4A9C87F1DAA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0" name="Notes Placeholder 2">
            <a:extLst>
              <a:ext uri="{FF2B5EF4-FFF2-40B4-BE49-F238E27FC236}">
                <a16:creationId xmlns:a16="http://schemas.microsoft.com/office/drawing/2014/main" id="{5F8125F5-FD8C-4B47-0213-BE038412ED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57348" name="Slide Number Placeholder 3">
            <a:extLst>
              <a:ext uri="{FF2B5EF4-FFF2-40B4-BE49-F238E27FC236}">
                <a16:creationId xmlns:a16="http://schemas.microsoft.com/office/drawing/2014/main" id="{84DFD5F0-C0F7-A97B-BA6C-9F17BD26F4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52F634-9E5A-4790-B167-CE1B45D60AD6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>
            <a:extLst>
              <a:ext uri="{FF2B5EF4-FFF2-40B4-BE49-F238E27FC236}">
                <a16:creationId xmlns:a16="http://schemas.microsoft.com/office/drawing/2014/main" id="{0FC45040-00B4-EAA9-2206-965ADA0EB5A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8" name="Notes Placeholder 2">
            <a:extLst>
              <a:ext uri="{FF2B5EF4-FFF2-40B4-BE49-F238E27FC236}">
                <a16:creationId xmlns:a16="http://schemas.microsoft.com/office/drawing/2014/main" id="{2D9E5FB3-C9FD-79BA-4AAC-A20C4B582C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A7DD8E-C6BE-20EA-E579-D195487E6E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14C132-657A-4EBF-ABA8-DC5307545CF3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>
            <a:extLst>
              <a:ext uri="{FF2B5EF4-FFF2-40B4-BE49-F238E27FC236}">
                <a16:creationId xmlns:a16="http://schemas.microsoft.com/office/drawing/2014/main" id="{AFB3781E-51C2-02FC-B1BA-1DD6788AFE8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6" name="Notes Placeholder 2">
            <a:extLst>
              <a:ext uri="{FF2B5EF4-FFF2-40B4-BE49-F238E27FC236}">
                <a16:creationId xmlns:a16="http://schemas.microsoft.com/office/drawing/2014/main" id="{06D3130F-67DD-3538-4AC4-52887994D2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58372" name="Slide Number Placeholder 3">
            <a:extLst>
              <a:ext uri="{FF2B5EF4-FFF2-40B4-BE49-F238E27FC236}">
                <a16:creationId xmlns:a16="http://schemas.microsoft.com/office/drawing/2014/main" id="{2BEAC03D-608F-2F20-2C4F-5CC41505E5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FE75C8-F9C2-4C4A-90B1-A0920654842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>
            <a:extLst>
              <a:ext uri="{FF2B5EF4-FFF2-40B4-BE49-F238E27FC236}">
                <a16:creationId xmlns:a16="http://schemas.microsoft.com/office/drawing/2014/main" id="{9990C906-2858-32DB-4315-F9EBB135FB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4" name="Notes Placeholder 2">
            <a:extLst>
              <a:ext uri="{FF2B5EF4-FFF2-40B4-BE49-F238E27FC236}">
                <a16:creationId xmlns:a16="http://schemas.microsoft.com/office/drawing/2014/main" id="{75A377D8-1380-B0BF-7A83-18676D4D18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328613" indent="-328613" defTabSz="431800" eaLnBrk="1" hangingPunct="1">
              <a:lnSpc>
                <a:spcPct val="80000"/>
              </a:lnSpc>
              <a:spcBef>
                <a:spcPts val="3100"/>
              </a:spcBef>
            </a:pPr>
            <a:endParaRPr lang="en-US" altLang="en-US" sz="1300"/>
          </a:p>
        </p:txBody>
      </p:sp>
      <p:sp>
        <p:nvSpPr>
          <p:cNvPr id="59396" name="Slide Number Placeholder 3">
            <a:extLst>
              <a:ext uri="{FF2B5EF4-FFF2-40B4-BE49-F238E27FC236}">
                <a16:creationId xmlns:a16="http://schemas.microsoft.com/office/drawing/2014/main" id="{8903F6FA-BEF1-A9A0-053D-B37C65E2E6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ACADF8-6A06-46DB-832D-284AD7984971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>
            <a:extLst>
              <a:ext uri="{FF2B5EF4-FFF2-40B4-BE49-F238E27FC236}">
                <a16:creationId xmlns:a16="http://schemas.microsoft.com/office/drawing/2014/main" id="{457ECFF7-5745-C9D5-1C42-9A133DACC8E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2C9A9A6-D595-73F9-2F11-E1B4B3A07E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97815" indent="-297815" defTabSz="391414" eaLnBrk="1" fontAlgn="auto" hangingPunct="1">
              <a:spcBef>
                <a:spcPts val="2800"/>
              </a:spcBef>
              <a:spcAft>
                <a:spcPts val="0"/>
              </a:spcAft>
              <a:defRPr sz="2144"/>
            </a:pPr>
            <a:endParaRPr lang="ru-RU" sz="2144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60420" name="Slide Number Placeholder 3">
            <a:extLst>
              <a:ext uri="{FF2B5EF4-FFF2-40B4-BE49-F238E27FC236}">
                <a16:creationId xmlns:a16="http://schemas.microsoft.com/office/drawing/2014/main" id="{0A1C0BBB-1336-D947-70C3-31447E6796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EDA840-AEC7-495F-B360-2CF5352CFE27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>
            <a:extLst>
              <a:ext uri="{FF2B5EF4-FFF2-40B4-BE49-F238E27FC236}">
                <a16:creationId xmlns:a16="http://schemas.microsoft.com/office/drawing/2014/main" id="{3E2EDBDA-909E-F793-C661-3532439895C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0" name="Notes Placeholder 2">
            <a:extLst>
              <a:ext uri="{FF2B5EF4-FFF2-40B4-BE49-F238E27FC236}">
                <a16:creationId xmlns:a16="http://schemas.microsoft.com/office/drawing/2014/main" id="{4BC94702-6420-30FB-FB60-DFB6FF16C7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Cyrl-RS" altLang="en-US"/>
          </a:p>
        </p:txBody>
      </p:sp>
      <p:sp>
        <p:nvSpPr>
          <p:cNvPr id="61444" name="Slide Number Placeholder 3">
            <a:extLst>
              <a:ext uri="{FF2B5EF4-FFF2-40B4-BE49-F238E27FC236}">
                <a16:creationId xmlns:a16="http://schemas.microsoft.com/office/drawing/2014/main" id="{4E3D6D99-7016-4295-7AA8-AE54A4B89A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3D4A9D-A275-49B3-BD7E-A719CF07EC7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>
            <a:extLst>
              <a:ext uri="{FF2B5EF4-FFF2-40B4-BE49-F238E27FC236}">
                <a16:creationId xmlns:a16="http://schemas.microsoft.com/office/drawing/2014/main" id="{86E6FB94-490C-87B8-B96C-7C84D0C9710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8" name="Notes Placeholder 2">
            <a:extLst>
              <a:ext uri="{FF2B5EF4-FFF2-40B4-BE49-F238E27FC236}">
                <a16:creationId xmlns:a16="http://schemas.microsoft.com/office/drawing/2014/main" id="{C8D4CFE9-6FE3-EC74-7541-696B26D7F8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81CB06-6085-363E-CD64-F9F9C8AF33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0363B5E-5E66-4114-A4CD-15FD71591E09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Image Placeholder 1">
            <a:extLst>
              <a:ext uri="{FF2B5EF4-FFF2-40B4-BE49-F238E27FC236}">
                <a16:creationId xmlns:a16="http://schemas.microsoft.com/office/drawing/2014/main" id="{8370A593-047C-9AD6-A627-3E5A890EB4B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6" name="Notes Placeholder 2">
            <a:extLst>
              <a:ext uri="{FF2B5EF4-FFF2-40B4-BE49-F238E27FC236}">
                <a16:creationId xmlns:a16="http://schemas.microsoft.com/office/drawing/2014/main" id="{4F90C7C0-B5CB-B568-BD0D-201B5BFD358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1075AA-9DC5-6E53-4D94-8AF2E6AFEC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6F3AD87-6236-44AC-9D38-ACD10FB63728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>
            <a:extLst>
              <a:ext uri="{FF2B5EF4-FFF2-40B4-BE49-F238E27FC236}">
                <a16:creationId xmlns:a16="http://schemas.microsoft.com/office/drawing/2014/main" id="{F54E5E4F-0975-F92A-F45B-D535D7B6150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4" name="Notes Placeholder 2">
            <a:extLst>
              <a:ext uri="{FF2B5EF4-FFF2-40B4-BE49-F238E27FC236}">
                <a16:creationId xmlns:a16="http://schemas.microsoft.com/office/drawing/2014/main" id="{5D82FA6E-09D7-CE1B-8480-12472330FE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Cyrl-R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79C87A-E9A3-3042-AA7F-4EC9D958A5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78F48B3-FBD9-4C62-8BC8-15BFC7BA6EAB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>
            <a:extLst>
              <a:ext uri="{FF2B5EF4-FFF2-40B4-BE49-F238E27FC236}">
                <a16:creationId xmlns:a16="http://schemas.microsoft.com/office/drawing/2014/main" id="{ED293A79-FAD5-1C46-FFD2-52390BA5322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2" name="Notes Placeholder 2">
            <a:extLst>
              <a:ext uri="{FF2B5EF4-FFF2-40B4-BE49-F238E27FC236}">
                <a16:creationId xmlns:a16="http://schemas.microsoft.com/office/drawing/2014/main" id="{8AE864F4-0AC7-14AE-9ACC-002250BA39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en-GB" altLang="en-US" sz="700"/>
          </a:p>
        </p:txBody>
      </p:sp>
      <p:sp>
        <p:nvSpPr>
          <p:cNvPr id="46084" name="Slide Number Placeholder 3">
            <a:extLst>
              <a:ext uri="{FF2B5EF4-FFF2-40B4-BE49-F238E27FC236}">
                <a16:creationId xmlns:a16="http://schemas.microsoft.com/office/drawing/2014/main" id="{F97C7B0E-5284-438B-9A3C-0DC0B97CB3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AA6F9E-8590-43A8-97EB-FA3AB82626C1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>
            <a:extLst>
              <a:ext uri="{FF2B5EF4-FFF2-40B4-BE49-F238E27FC236}">
                <a16:creationId xmlns:a16="http://schemas.microsoft.com/office/drawing/2014/main" id="{48A39F77-C288-FBA0-8A6C-71E63B0C676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0" name="Notes Placeholder 2">
            <a:extLst>
              <a:ext uri="{FF2B5EF4-FFF2-40B4-BE49-F238E27FC236}">
                <a16:creationId xmlns:a16="http://schemas.microsoft.com/office/drawing/2014/main" id="{1AF9BAA8-7289-34EF-EE97-EB00821C51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Char char="-"/>
            </a:pPr>
            <a:endParaRPr lang="sr-Cyrl-R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696FBA-9757-3760-7EDA-D9BED943C5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3972E1-08F1-4351-8185-77604F647860}" type="slidenum">
              <a:rPr lang="en-GB" smtClean="0"/>
              <a:pPr>
                <a:defRPr/>
              </a:pPr>
              <a:t>36</a:t>
            </a:fld>
            <a:endParaRPr lang="en-GB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Slide Image Placeholder 1">
            <a:extLst>
              <a:ext uri="{FF2B5EF4-FFF2-40B4-BE49-F238E27FC236}">
                <a16:creationId xmlns:a16="http://schemas.microsoft.com/office/drawing/2014/main" id="{0B4B2F5F-A8A3-A238-D326-A166D32CE52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8" name="Notes Placeholder 2">
            <a:extLst>
              <a:ext uri="{FF2B5EF4-FFF2-40B4-BE49-F238E27FC236}">
                <a16:creationId xmlns:a16="http://schemas.microsoft.com/office/drawing/2014/main" id="{16CA9C9F-14DF-E205-AB5F-9F62563B2C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Cyrl-RS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67FE4C-D8AE-989B-5C71-5C97DB347F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C58D87D-A002-4F14-99D2-0C78DDDD22AF}" type="slidenum">
              <a:rPr lang="en-GB" smtClean="0"/>
              <a:pPr>
                <a:defRPr/>
              </a:pPr>
              <a:t>37</a:t>
            </a:fld>
            <a:endParaRPr lang="en-GB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>
            <a:extLst>
              <a:ext uri="{FF2B5EF4-FFF2-40B4-BE49-F238E27FC236}">
                <a16:creationId xmlns:a16="http://schemas.microsoft.com/office/drawing/2014/main" id="{EE18FF9B-344B-2BB0-352E-DE1C996FD5B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0" name="Notes Placeholder 2">
            <a:extLst>
              <a:ext uri="{FF2B5EF4-FFF2-40B4-BE49-F238E27FC236}">
                <a16:creationId xmlns:a16="http://schemas.microsoft.com/office/drawing/2014/main" id="{9C48FEAE-8E64-65B4-228D-E1DFF1BA7A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62468" name="Slide Number Placeholder 3">
            <a:extLst>
              <a:ext uri="{FF2B5EF4-FFF2-40B4-BE49-F238E27FC236}">
                <a16:creationId xmlns:a16="http://schemas.microsoft.com/office/drawing/2014/main" id="{B87D5414-CB94-99EA-AD7C-CBCA2F2660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A76DD6-BE3E-4E32-AB38-1F0FC4E359FB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en-GB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>
            <a:extLst>
              <a:ext uri="{FF2B5EF4-FFF2-40B4-BE49-F238E27FC236}">
                <a16:creationId xmlns:a16="http://schemas.microsoft.com/office/drawing/2014/main" id="{8267CDF7-0847-C73F-1F43-8DA990E7573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8" name="Notes Placeholder 2">
            <a:extLst>
              <a:ext uri="{FF2B5EF4-FFF2-40B4-BE49-F238E27FC236}">
                <a16:creationId xmlns:a16="http://schemas.microsoft.com/office/drawing/2014/main" id="{55ECD8F2-A9C0-A752-B394-0F17ED957F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825B47-084C-445F-CC71-95F7446C96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0E933F3-9802-4605-AF50-241537174304}" type="slidenum">
              <a:rPr lang="en-GB" smtClean="0"/>
              <a:pPr>
                <a:defRPr/>
              </a:pPr>
              <a:t>40</a:t>
            </a:fld>
            <a:endParaRPr lang="en-GB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>
            <a:extLst>
              <a:ext uri="{FF2B5EF4-FFF2-40B4-BE49-F238E27FC236}">
                <a16:creationId xmlns:a16="http://schemas.microsoft.com/office/drawing/2014/main" id="{C8DD042C-BBB9-CDF3-9758-118DA6D03D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6" name="Notes Placeholder 2">
            <a:extLst>
              <a:ext uri="{FF2B5EF4-FFF2-40B4-BE49-F238E27FC236}">
                <a16:creationId xmlns:a16="http://schemas.microsoft.com/office/drawing/2014/main" id="{0BDC08D2-A81A-4B86-B910-308F0E5140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304800" indent="-304800" eaLnBrk="1" hangingPunct="1">
              <a:spcBef>
                <a:spcPct val="0"/>
              </a:spcBef>
              <a:buSzPct val="145000"/>
            </a:pPr>
            <a:endParaRPr lang="en-GB" altLang="en-US"/>
          </a:p>
        </p:txBody>
      </p:sp>
      <p:sp>
        <p:nvSpPr>
          <p:cNvPr id="63492" name="Slide Number Placeholder 3">
            <a:extLst>
              <a:ext uri="{FF2B5EF4-FFF2-40B4-BE49-F238E27FC236}">
                <a16:creationId xmlns:a16="http://schemas.microsoft.com/office/drawing/2014/main" id="{FEBFA578-6181-44EB-BE14-2873DD13D5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66C60C-7295-471F-A703-2FBF68CDB431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en-GB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lide Image Placeholder 1">
            <a:extLst>
              <a:ext uri="{FF2B5EF4-FFF2-40B4-BE49-F238E27FC236}">
                <a16:creationId xmlns:a16="http://schemas.microsoft.com/office/drawing/2014/main" id="{C8941848-A445-8BB9-DDAB-D438D75FB25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2" name="Notes Placeholder 2">
            <a:extLst>
              <a:ext uri="{FF2B5EF4-FFF2-40B4-BE49-F238E27FC236}">
                <a16:creationId xmlns:a16="http://schemas.microsoft.com/office/drawing/2014/main" id="{59838D80-ADF0-9011-CA92-0DF505758B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AC7581-3E76-D6A9-2B61-71491CBDB4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D44197B-90BA-4AC1-AAB4-F2EC76B0C3B5}" type="slidenum">
              <a:rPr lang="en-GB" smtClean="0"/>
              <a:pPr>
                <a:defRPr/>
              </a:pPr>
              <a:t>44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>
            <a:extLst>
              <a:ext uri="{FF2B5EF4-FFF2-40B4-BE49-F238E27FC236}">
                <a16:creationId xmlns:a16="http://schemas.microsoft.com/office/drawing/2014/main" id="{68742918-EC68-8D22-FA70-9819A61599B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0" name="Notes Placeholder 2">
            <a:extLst>
              <a:ext uri="{FF2B5EF4-FFF2-40B4-BE49-F238E27FC236}">
                <a16:creationId xmlns:a16="http://schemas.microsoft.com/office/drawing/2014/main" id="{1201AB1F-D13E-C27E-56A3-93D5BC4A8C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47108" name="Slide Number Placeholder 3">
            <a:extLst>
              <a:ext uri="{FF2B5EF4-FFF2-40B4-BE49-F238E27FC236}">
                <a16:creationId xmlns:a16="http://schemas.microsoft.com/office/drawing/2014/main" id="{C8D1507E-BEA0-D24E-23EA-AC472DF114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E13DC4-2AB1-4A1D-A7F3-1369C4FBA367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>
            <a:extLst>
              <a:ext uri="{FF2B5EF4-FFF2-40B4-BE49-F238E27FC236}">
                <a16:creationId xmlns:a16="http://schemas.microsoft.com/office/drawing/2014/main" id="{5AF0B1B6-26CB-0A73-1B8C-519E9DA6557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8" name="Notes Placeholder 2">
            <a:extLst>
              <a:ext uri="{FF2B5EF4-FFF2-40B4-BE49-F238E27FC236}">
                <a16:creationId xmlns:a16="http://schemas.microsoft.com/office/drawing/2014/main" id="{7B1129E8-9F33-1036-74DB-3DB817DD8D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A2A2B5-99DE-D724-2DD1-DF6140D9DD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11D5C6-2860-4604-86A5-077385D86A77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>
            <a:extLst>
              <a:ext uri="{FF2B5EF4-FFF2-40B4-BE49-F238E27FC236}">
                <a16:creationId xmlns:a16="http://schemas.microsoft.com/office/drawing/2014/main" id="{9C64D2F2-67AE-AD29-1E7A-53F65D2B79A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Notes Placeholder 2">
            <a:extLst>
              <a:ext uri="{FF2B5EF4-FFF2-40B4-BE49-F238E27FC236}">
                <a16:creationId xmlns:a16="http://schemas.microsoft.com/office/drawing/2014/main" id="{1BB515DE-3DF0-B42D-5D2F-BA5CD7A6CF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48132" name="Slide Number Placeholder 3">
            <a:extLst>
              <a:ext uri="{FF2B5EF4-FFF2-40B4-BE49-F238E27FC236}">
                <a16:creationId xmlns:a16="http://schemas.microsoft.com/office/drawing/2014/main" id="{C38D811A-9A70-AD12-9E7F-F39FA4570C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C41AC9-CC3D-44A7-984A-68590E67B071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>
            <a:extLst>
              <a:ext uri="{FF2B5EF4-FFF2-40B4-BE49-F238E27FC236}">
                <a16:creationId xmlns:a16="http://schemas.microsoft.com/office/drawing/2014/main" id="{87FADFDD-88D2-555A-12A3-C356C9413F1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4" name="Notes Placeholder 2">
            <a:extLst>
              <a:ext uri="{FF2B5EF4-FFF2-40B4-BE49-F238E27FC236}">
                <a16:creationId xmlns:a16="http://schemas.microsoft.com/office/drawing/2014/main" id="{7615BDB6-219B-CF74-FAD5-EA8FC469FC4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9D0D38-5219-2916-974D-11E7FA1694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75E81D9-A60F-4676-B5B6-DE875FD0A765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>
            <a:extLst>
              <a:ext uri="{FF2B5EF4-FFF2-40B4-BE49-F238E27FC236}">
                <a16:creationId xmlns:a16="http://schemas.microsoft.com/office/drawing/2014/main" id="{0FE0FDEF-CBBC-225D-4C18-665D0A3804C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2" name="Notes Placeholder 2">
            <a:extLst>
              <a:ext uri="{FF2B5EF4-FFF2-40B4-BE49-F238E27FC236}">
                <a16:creationId xmlns:a16="http://schemas.microsoft.com/office/drawing/2014/main" id="{5BAE3A1C-A779-7564-0E1B-F7282F8284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49156" name="Slide Number Placeholder 3">
            <a:extLst>
              <a:ext uri="{FF2B5EF4-FFF2-40B4-BE49-F238E27FC236}">
                <a16:creationId xmlns:a16="http://schemas.microsoft.com/office/drawing/2014/main" id="{9312E436-2102-F1F9-518D-B308FE47FF3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91B464-7E20-4868-AC6F-8CE29B103636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>
            <a:extLst>
              <a:ext uri="{FF2B5EF4-FFF2-40B4-BE49-F238E27FC236}">
                <a16:creationId xmlns:a16="http://schemas.microsoft.com/office/drawing/2014/main" id="{9E52A60F-A017-168E-12C1-E8EDF9C8A0C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B028747-FE21-1B7B-13B6-E8A6BDB8C8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40055" indent="-440055" defTabSz="578358" eaLnBrk="1" fontAlgn="auto" hangingPunct="1">
              <a:spcBef>
                <a:spcPts val="4100"/>
              </a:spcBef>
              <a:spcAft>
                <a:spcPts val="0"/>
              </a:spcAft>
              <a:defRPr sz="3168"/>
            </a:pPr>
            <a:endParaRPr lang="ru-RU" sz="3168" dirty="0"/>
          </a:p>
        </p:txBody>
      </p:sp>
      <p:sp>
        <p:nvSpPr>
          <p:cNvPr id="50180" name="Slide Number Placeholder 3">
            <a:extLst>
              <a:ext uri="{FF2B5EF4-FFF2-40B4-BE49-F238E27FC236}">
                <a16:creationId xmlns:a16="http://schemas.microsoft.com/office/drawing/2014/main" id="{48ECA127-C794-30E1-BE8D-25A970A522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F66F6B-C9E1-4D75-907A-823B91744E77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Garamond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141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9F5500-5234-FDB5-E8EB-E996C746B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EB6D5-56CC-41E9-A59D-29612AB36108}" type="datetimeFigureOut">
              <a:rPr lang="en-GB"/>
              <a:pPr>
                <a:defRPr/>
              </a:pPr>
              <a:t>14/02/2024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54BED-CBF6-DC86-2391-5B5F06E07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93C34-84FC-0B15-F473-A913E29A3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FD210-5C63-443D-91AA-852E27373F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189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9D66EA-28E4-25F1-D377-2F871D41D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EE471-90C2-4808-B979-7131529E2451}" type="datetimeFigureOut">
              <a:rPr lang="en-GB"/>
              <a:pPr>
                <a:defRPr/>
              </a:pPr>
              <a:t>14/02/2024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AECCA9-488D-3DEE-7FA7-A7E88002F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1DB8EE-2C7F-CEE4-7588-590E726FF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45785-3770-4EEC-B0D0-901CDF3791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3782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DF49F-9118-279E-58F4-6C04D5E0C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29EB1-2532-48CF-9D5E-B956F8557605}" type="datetimeFigureOut">
              <a:rPr lang="en-US"/>
              <a:pPr>
                <a:defRPr/>
              </a:pPr>
              <a:t>2/14/2024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A73DD0-5E09-9B8D-70DD-459210A2D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30641-31E7-3ADF-1A71-4FA94495D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B2151-FC1D-4B5D-BC34-C087E50628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5833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C00000"/>
              </a:buClr>
              <a:buFont typeface="Wingdings" pitchFamily="2" charset="2"/>
              <a:buChar char="Ø"/>
              <a:defRPr/>
            </a:lvl1pPr>
            <a:lvl2pPr>
              <a:buClr>
                <a:srgbClr val="C00000"/>
              </a:buClr>
              <a:buFont typeface="Wingdings" pitchFamily="2" charset="2"/>
              <a:buChar char="Ø"/>
              <a:defRPr/>
            </a:lvl2pPr>
            <a:lvl3pPr>
              <a:buClr>
                <a:srgbClr val="C00000"/>
              </a:buClr>
              <a:buFont typeface="Wingdings" pitchFamily="2" charset="2"/>
              <a:buChar char="Ø"/>
              <a:defRPr/>
            </a:lvl3pPr>
            <a:lvl4pPr>
              <a:buClr>
                <a:srgbClr val="C00000"/>
              </a:buClr>
              <a:buFont typeface="Wingdings" pitchFamily="2" charset="2"/>
              <a:buChar char="Ø"/>
              <a:defRPr/>
            </a:lvl4pPr>
            <a:lvl5pPr>
              <a:buClr>
                <a:srgbClr val="C00000"/>
              </a:buClr>
              <a:buFont typeface="Wingdings" pitchFamily="2" charset="2"/>
              <a:buChar char="Ø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247FE7-1914-D5DE-F0E8-22EC09DEE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7B2F4-0236-4DA4-A642-E09FF2C83728}" type="datetimeFigureOut">
              <a:rPr lang="en-US"/>
              <a:pPr>
                <a:defRPr/>
              </a:pPr>
              <a:t>2/14/2024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B5908C-EB85-4ECF-6184-43D14931A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4EF8F-4DCE-0A3D-B3C3-C6226678F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911AC-751B-4C86-8486-9BA65BE64B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3068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B116AF-CD15-8AC8-2E91-8A097A533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F09B8-0632-42AC-9E3A-8E5889CB57A5}" type="datetimeFigureOut">
              <a:rPr lang="en-US"/>
              <a:pPr>
                <a:defRPr/>
              </a:pPr>
              <a:t>2/14/2024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EC2491-F6FE-4280-81B5-74C8A29F9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902E07-15C6-4C36-6C9F-975EBC00C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9D70F-9736-4252-B70F-3B5DDF25FB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7024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45F53FD-1C08-8D70-421C-EBBA0699E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22004-8D04-4224-A0A5-861C70F03980}" type="datetimeFigureOut">
              <a:rPr lang="en-US"/>
              <a:pPr>
                <a:defRPr/>
              </a:pPr>
              <a:t>2/14/2024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30A3C5E-C7F0-DBCD-6178-550DF5FB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5B0C1FD-7997-6B27-2852-9C954B4E4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8CA74-40D3-4C14-B5D3-FF7FAEB2C3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0424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D5150F0-11F6-EABB-1B40-09413EE1C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C0452-5DE7-4C91-B543-45443927CADB}" type="datetimeFigureOut">
              <a:rPr lang="en-US"/>
              <a:pPr>
                <a:defRPr/>
              </a:pPr>
              <a:t>2/14/2024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AAF9DAD-5C67-E286-2FC8-32CC8B3F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15F745-3E50-0AFA-7EA7-00731F977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66CAE-A0CF-4E17-B5D4-DDA78C3648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0934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CFFF85A-99A0-3CC9-69BD-6E9C210F0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D768D-85F2-49B2-8E38-1663456B1932}" type="datetimeFigureOut">
              <a:rPr lang="en-US"/>
              <a:pPr>
                <a:defRPr/>
              </a:pPr>
              <a:t>2/14/2024</a:t>
            </a:fld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44A5FA9-E886-AC47-5CDE-A2C07D749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76D85E9-6552-2D3D-22C9-DC174208B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25AE9-5B9B-41D3-A705-E5BCD1CA2B1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9015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E4F8DB0-732F-7E8B-C45F-1391A1373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19874-92DE-4193-8BB9-1F732AEEFFD9}" type="datetimeFigureOut">
              <a:rPr lang="en-US"/>
              <a:pPr>
                <a:defRPr/>
              </a:pPr>
              <a:t>2/14/2024</a:t>
            </a:fld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33E0E24-FF60-584A-C916-69D096F32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38F75F6-BE0D-300F-5D64-4C762E9D6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12DF3-B8A1-470B-AF16-810B367A16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1083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E203133-40DF-BCE1-BB90-E802C7D22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1D0C9-1E86-4238-A246-805916A8BC55}" type="datetimeFigureOut">
              <a:rPr lang="en-US"/>
              <a:pPr>
                <a:defRPr/>
              </a:pPr>
              <a:t>2/14/2024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810F6E5-D4D7-CF7E-DEE4-8BF6C65C1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997FF1B-A783-4E48-AF1C-5058F8D0E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3437B-9ECC-4C8B-8077-332A3FEA9E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590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3CD25-6E1D-23E5-78D7-2B930F1F0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76436-A1A7-4689-ACFA-5E8BBAED1474}" type="datetimeFigureOut">
              <a:rPr lang="en-GB"/>
              <a:pPr>
                <a:defRPr/>
              </a:pPr>
              <a:t>14/02/2024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036F35-46C6-D8FF-A94B-80EF45454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F11F45-CBC7-CC02-7BF9-CBCABFB4D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5F3FA-2FCA-419A-8B69-58CC6516FD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8735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D86413C-F200-24F8-4D25-4DD4DDA58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290E9-F39F-4C42-98C0-6E6B2D0B61DC}" type="datetimeFigureOut">
              <a:rPr lang="en-US"/>
              <a:pPr>
                <a:defRPr/>
              </a:pPr>
              <a:t>2/14/2024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BC0F03E-BBBE-640B-579A-887A43C4F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9DB1104-D949-0326-2DEC-17A37A1E7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C1FF0-4FF2-4B63-9449-83B1960433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020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454589-121D-5987-708D-49703C5A5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28469-5BB5-41AC-A717-8B8BB4E65C4E}" type="datetimeFigureOut">
              <a:rPr lang="en-US"/>
              <a:pPr>
                <a:defRPr/>
              </a:pPr>
              <a:t>2/14/2024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7CFFD5-0681-D62C-FE60-5E43B9F35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33A2C-9A7B-2529-7420-45D2A4D65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E9822-47F3-476F-891D-7655BF1125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0796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C6F5E7-A0F6-CFF9-2F4C-CD73917BD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8D38C-06D9-4F4A-9014-FB5C49C1297C}" type="datetimeFigureOut">
              <a:rPr lang="en-US"/>
              <a:pPr>
                <a:defRPr/>
              </a:pPr>
              <a:t>2/14/2024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7362E-75B0-C2E1-4D74-DC3BDCDD0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1DD3D-3643-601B-0D3C-917C98926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AB7E6-49F8-424F-AF01-1F84101C53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530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187705-F033-57B1-09FA-29E5A760B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F0248-A12F-44D2-A243-6289867A9EA4}" type="datetimeFigureOut">
              <a:rPr lang="en-GB"/>
              <a:pPr>
                <a:defRPr/>
              </a:pPr>
              <a:t>14/02/2024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B370F-5BC7-3AFA-7CDD-FCF7E324C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2C04A0-0E3B-295B-BF19-59B38EA47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0C94D-7EE8-485F-8523-EF5CEAD237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5962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1BF67F9-F356-D2FD-7291-03876F008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B03C0-2839-49F6-9AAD-57828DEF9B3D}" type="datetimeFigureOut">
              <a:rPr lang="en-GB"/>
              <a:pPr>
                <a:defRPr/>
              </a:pPr>
              <a:t>14/02/2024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C416D11-82A3-E7B6-13C9-92074247A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0FE3188-CD28-3709-57EF-213D243F8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32ABA-EE14-42F4-A6E1-5B242FD8F2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99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54EF3EF-EC58-ADB3-337B-E6C64B419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CCDEF-E32A-4C05-8867-2046F4470C9E}" type="datetimeFigureOut">
              <a:rPr lang="en-GB"/>
              <a:pPr>
                <a:defRPr/>
              </a:pPr>
              <a:t>14/02/2024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D0434B8-02B0-9651-C3AA-1312C4480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31CDA37-38C3-FF5C-9281-1C80CDF4D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C17BA-0DA7-4ECE-9BF0-083B2296A5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99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8DB7D79-2D38-3708-2337-CDC58517B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9ABA4-58DA-47F7-94B8-D553496F6543}" type="datetimeFigureOut">
              <a:rPr lang="en-GB"/>
              <a:pPr>
                <a:defRPr/>
              </a:pPr>
              <a:t>14/02/2024</a:t>
            </a:fld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DA190A3-1C04-D96E-4F55-2EE970A6B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57ECE27-274E-24CB-5795-FA6F5E47E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109A3-F506-4358-8A44-A6675CB44D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481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0789133-007C-5EF9-A0BD-8E8E0D98E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86989-5869-4CBB-B0D4-8F4DEC5CCFCE}" type="datetimeFigureOut">
              <a:rPr lang="en-GB"/>
              <a:pPr>
                <a:defRPr/>
              </a:pPr>
              <a:t>14/02/2024</a:t>
            </a:fld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AB143AA-4696-7D81-D096-B3A75E79C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0A44202-8ECA-21A8-BFEC-1A4000BE5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F9F0F-8941-4498-B1CD-6192EBE149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308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F4363FB-3C11-0443-24A5-EABD320CC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708F9-383A-4530-B2B6-7D65E96322D8}" type="datetimeFigureOut">
              <a:rPr lang="en-GB"/>
              <a:pPr>
                <a:defRPr/>
              </a:pPr>
              <a:t>14/02/2024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6415E38-2C9A-2425-805C-57C6A8209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1C814A8-A26F-188E-7E81-8832D5123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4E421-0116-4683-AB64-5EF41F092B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295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6B62409-DFB9-E432-8491-C07B85933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649CE-522B-4065-AF70-0BAEFAD18713}" type="datetimeFigureOut">
              <a:rPr lang="en-GB"/>
              <a:pPr>
                <a:defRPr/>
              </a:pPr>
              <a:t>14/02/2024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819789F-EBD1-FC3B-9083-7601ED259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2EAB82F-0997-39B6-B3D3-035B88F99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65579-DD16-461C-96D2-C22D4BB867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006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6FF7FF7-C72F-776E-9551-0251946B08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1C05B6F8-288C-9FAB-9ACA-2808E5C19A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2150FA-099E-0986-FF57-56E14C1141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BB9D72-8D58-4300-8074-0E28339224C8}" type="datetimeFigureOut">
              <a:rPr lang="en-GB"/>
              <a:pPr>
                <a:defRPr/>
              </a:pPr>
              <a:t>14/02/2024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F57A8A-7982-FC27-B470-0222C4A702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24739E-983D-461C-CB54-70DACD151C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B1D43E-6763-4B94-9F17-288B6960EC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Garamond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Wingdings" panose="05000000000000000000" pitchFamily="2" charset="2"/>
        <a:buChar char="Ø"/>
        <a:defRPr sz="2800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00F79B71-721C-3FFD-7BA9-50DBE7F772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CF588954-3024-7E72-84D2-6A46E6F81C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EDA007-F08E-CBB4-958C-8F16D3D4F7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68DF5B-982F-4642-A9DB-C4CCF84CD44B}" type="datetimeFigureOut">
              <a:rPr lang="en-US"/>
              <a:pPr>
                <a:defRPr/>
              </a:pPr>
              <a:t>2/14/2024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DCDC73-445F-B913-F194-BB28BBA1EE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BDA50A-A497-923D-4C23-AFB40178A6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EF2D0B7-1B77-4F0E-9359-9EFC053951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Garamond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86265-31C2-E1DB-553A-256F63511F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/>
              <a:t>Etiology, classification, and diagnosis of mental disorders</a:t>
            </a:r>
            <a:r>
              <a:rPr lang="sr-Latn-RS" dirty="0"/>
              <a:t/>
            </a:r>
            <a:br>
              <a:rPr lang="sr-Latn-RS" dirty="0"/>
            </a:br>
            <a:r>
              <a:rPr lang="en-US" dirty="0"/>
              <a:t> </a:t>
            </a:r>
            <a:r>
              <a:rPr lang="sr-Latn-RS" b="1" dirty="0"/>
              <a:t>T</a:t>
            </a:r>
            <a:r>
              <a:rPr lang="en-US" b="1" dirty="0" err="1"/>
              <a:t>heories</a:t>
            </a:r>
            <a:r>
              <a:rPr lang="en-US" b="1" dirty="0"/>
              <a:t> of personality</a:t>
            </a:r>
            <a:endParaRPr lang="en-GB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2E57AA-5203-3D20-E5D0-E527B7988E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4437063"/>
            <a:ext cx="6400800" cy="1800225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3600" b="1" dirty="0">
                <a:solidFill>
                  <a:srgbClr val="C00000"/>
                </a:solidFill>
              </a:rPr>
              <a:t>Milica M. </a:t>
            </a:r>
            <a:r>
              <a:rPr sz="3600" b="1" dirty="0" err="1">
                <a:solidFill>
                  <a:srgbClr val="C00000"/>
                </a:solidFill>
              </a:rPr>
              <a:t>Borovcanin</a:t>
            </a:r>
            <a:r>
              <a:rPr lang="sr-Latn-RS" sz="3600" b="1" dirty="0">
                <a:solidFill>
                  <a:srgbClr val="C00000"/>
                </a:solidFill>
              </a:rPr>
              <a:t>, MD, PhD</a:t>
            </a:r>
            <a:endParaRPr lang="sr-Cyrl-RS" sz="3600" b="1" dirty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sr-Cyrl-RS" b="1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b="1" dirty="0">
                <a:solidFill>
                  <a:schemeClr val="tx1"/>
                </a:solidFill>
              </a:rPr>
              <a:t>Integrated academic studies of medicine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b="1" dirty="0">
                <a:solidFill>
                  <a:schemeClr val="tx1"/>
                </a:solidFill>
              </a:rPr>
              <a:t>Psychiatry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b="1" dirty="0">
                <a:solidFill>
                  <a:schemeClr val="tx1"/>
                </a:solidFill>
              </a:rPr>
              <a:t>School year 202</a:t>
            </a:r>
            <a:r>
              <a:rPr lang="en-US" b="1" dirty="0">
                <a:solidFill>
                  <a:schemeClr val="tx1"/>
                </a:solidFill>
              </a:rPr>
              <a:t>3</a:t>
            </a:r>
            <a:r>
              <a:rPr b="1" dirty="0">
                <a:solidFill>
                  <a:schemeClr val="tx1"/>
                </a:solidFill>
              </a:rPr>
              <a:t>/202</a:t>
            </a:r>
            <a:r>
              <a:rPr lang="en-US" b="1" dirty="0">
                <a:solidFill>
                  <a:schemeClr val="tx1"/>
                </a:solidFill>
              </a:rPr>
              <a:t>4</a:t>
            </a:r>
            <a:endParaRPr b="1" dirty="0">
              <a:solidFill>
                <a:schemeClr val="tx1"/>
              </a:solidFill>
            </a:endParaRPr>
          </a:p>
        </p:txBody>
      </p:sp>
      <p:pic>
        <p:nvPicPr>
          <p:cNvPr id="4" name="Picture 46">
            <a:extLst>
              <a:ext uri="{FF2B5EF4-FFF2-40B4-BE49-F238E27FC236}">
                <a16:creationId xmlns:a16="http://schemas.microsoft.com/office/drawing/2014/main" id="{88F2AF05-0CEE-7E21-FC08-B8F36071D9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600" y="76200"/>
            <a:ext cx="1536700" cy="181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>
            <a:extLst>
              <a:ext uri="{FF2B5EF4-FFF2-40B4-BE49-F238E27FC236}">
                <a16:creationId xmlns:a16="http://schemas.microsoft.com/office/drawing/2014/main" id="{E445D7EB-9400-225F-4397-178D02643A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b="1" dirty="0"/>
              <a:t>S</a:t>
            </a:r>
            <a:r>
              <a:rPr lang="sr-Latn-RS" b="1" dirty="0"/>
              <a:t>u</a:t>
            </a:r>
            <a:r>
              <a:rPr b="1" dirty="0" err="1"/>
              <a:t>llivan's</a:t>
            </a:r>
            <a:r>
              <a:rPr b="1" dirty="0"/>
              <a:t> personality theory</a:t>
            </a:r>
            <a:endParaRPr lang="en-GB" alt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8016CA-4E34-FDE1-EBA5-2411342000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/>
              <a:t>Personality is "a relatively stable pattern of interpersonal situations that shape human life"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dirty="0"/>
              <a:t>There is no personality apart from its relationships with people - emphasizing </a:t>
            </a:r>
            <a:r>
              <a:rPr sz="2880" b="1" dirty="0">
                <a:solidFill>
                  <a:srgbClr val="C00000"/>
                </a:solidFill>
              </a:rPr>
              <a:t>interpersonal relationships </a:t>
            </a:r>
            <a:r>
              <a:rPr dirty="0"/>
              <a:t>between people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dirty="0"/>
              <a:t>Personality development does not end in early childhood, but is </a:t>
            </a:r>
            <a:r>
              <a:rPr sz="2880" b="1" dirty="0">
                <a:solidFill>
                  <a:srgbClr val="C00000"/>
                </a:solidFill>
              </a:rPr>
              <a:t>significantly shaped in adolescence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GB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>
            <a:extLst>
              <a:ext uri="{FF2B5EF4-FFF2-40B4-BE49-F238E27FC236}">
                <a16:creationId xmlns:a16="http://schemas.microsoft.com/office/drawing/2014/main" id="{F75A1EA6-7E1C-9C01-2F17-0B881099C9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b="1" dirty="0"/>
              <a:t>Gestalt model of personality</a:t>
            </a:r>
            <a:endParaRPr lang="en-GB" altLang="en-US" b="1" dirty="0"/>
          </a:p>
        </p:txBody>
      </p:sp>
      <p:sp>
        <p:nvSpPr>
          <p:cNvPr id="25602" name="Content Placeholder 2">
            <a:extLst>
              <a:ext uri="{FF2B5EF4-FFF2-40B4-BE49-F238E27FC236}">
                <a16:creationId xmlns:a16="http://schemas.microsoft.com/office/drawing/2014/main" id="{ADD2F3A8-9845-BA07-3759-DA79BE4BACA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en-US" dirty="0"/>
          </a:p>
          <a:p>
            <a:pPr eaLnBrk="1" hangingPunct="1"/>
            <a:endParaRPr lang="ru-RU" altLang="en-US" dirty="0"/>
          </a:p>
          <a:p>
            <a:r>
              <a:rPr lang="en-US" sz="2880" b="1" dirty="0">
                <a:solidFill>
                  <a:srgbClr val="C00000"/>
                </a:solidFill>
              </a:rPr>
              <a:t>"The experience of the whole" </a:t>
            </a:r>
            <a:r>
              <a:rPr lang="en-US" dirty="0"/>
              <a:t>depends not only on its individual components</a:t>
            </a:r>
            <a:endParaRPr lang="sr-Latn-RS" dirty="0"/>
          </a:p>
          <a:p>
            <a:endParaRPr lang="en-US" dirty="0"/>
          </a:p>
          <a:p>
            <a:r>
              <a:rPr lang="en-US" dirty="0"/>
              <a:t>The quality of the whole is actually a </a:t>
            </a:r>
            <a:r>
              <a:rPr lang="en-US" sz="2880" b="1" dirty="0">
                <a:solidFill>
                  <a:srgbClr val="C00000"/>
                </a:solidFill>
              </a:rPr>
              <a:t>new synthesis</a:t>
            </a:r>
            <a:endParaRPr dirty="0"/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en-US" dirty="0"/>
          </a:p>
          <a:p>
            <a:pPr eaLnBrk="1" hangingPunct="1">
              <a:buNone/>
            </a:pPr>
            <a:endParaRPr lang="en-GB" altLang="en-US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40946-051E-8080-96C4-80A9FEFCE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dirty="0"/>
              <a:t>Transactional theory of personality</a:t>
            </a:r>
            <a:endParaRPr lang="en-GB" b="1" dirty="0"/>
          </a:p>
        </p:txBody>
      </p:sp>
      <p:sp>
        <p:nvSpPr>
          <p:cNvPr id="26626" name="Content Placeholder 2">
            <a:extLst>
              <a:ext uri="{FF2B5EF4-FFF2-40B4-BE49-F238E27FC236}">
                <a16:creationId xmlns:a16="http://schemas.microsoft.com/office/drawing/2014/main" id="{2A436B9B-67E8-D9D6-0077-3349EA6BBD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dirty="0"/>
              <a:t>The personality is a structural and functional organization of three Ego states</a:t>
            </a:r>
            <a:r>
              <a:rPr lang="sr-Cyrl-RS" dirty="0"/>
              <a:t>:</a:t>
            </a:r>
            <a:endParaRPr dirty="0"/>
          </a:p>
          <a:p>
            <a:pPr lvl="1" eaLnBrk="1" hangingPunct="1"/>
            <a:r>
              <a:rPr lang="en-US" sz="2880" b="1" dirty="0">
                <a:solidFill>
                  <a:srgbClr val="C00000"/>
                </a:solidFill>
              </a:rPr>
              <a:t>"Ego state Parent"</a:t>
            </a:r>
            <a:r>
              <a:rPr dirty="0"/>
              <a:t>(Caregiving or Critical Parent)</a:t>
            </a:r>
          </a:p>
          <a:p>
            <a:pPr lvl="1" eaLnBrk="1" hangingPunct="1"/>
            <a:r>
              <a:rPr lang="en-US" sz="2880" b="1" dirty="0">
                <a:solidFill>
                  <a:srgbClr val="C00000"/>
                </a:solidFill>
              </a:rPr>
              <a:t>"Ego state </a:t>
            </a:r>
            <a:r>
              <a:rPr sz="2880" b="1" dirty="0">
                <a:solidFill>
                  <a:srgbClr val="C00000"/>
                </a:solidFill>
              </a:rPr>
              <a:t>Adult</a:t>
            </a:r>
            <a:r>
              <a:rPr lang="en-US" sz="2880" b="1" dirty="0">
                <a:solidFill>
                  <a:srgbClr val="C00000"/>
                </a:solidFill>
              </a:rPr>
              <a:t> "</a:t>
            </a:r>
            <a:endParaRPr sz="2880" b="1" dirty="0">
              <a:solidFill>
                <a:srgbClr val="C00000"/>
              </a:solidFill>
            </a:endParaRPr>
          </a:p>
          <a:p>
            <a:pPr lvl="1" eaLnBrk="1" hangingPunct="1"/>
            <a:r>
              <a:rPr lang="sr-Latn-RS" sz="2880" b="1" dirty="0">
                <a:solidFill>
                  <a:srgbClr val="C00000"/>
                </a:solidFill>
              </a:rPr>
              <a:t>"Ego </a:t>
            </a:r>
            <a:r>
              <a:rPr lang="sr-Latn-RS" sz="2880" b="1" dirty="0" err="1">
                <a:solidFill>
                  <a:srgbClr val="C00000"/>
                </a:solidFill>
              </a:rPr>
              <a:t>state</a:t>
            </a:r>
            <a:r>
              <a:rPr lang="sr-Latn-RS" sz="2880" b="1" dirty="0">
                <a:solidFill>
                  <a:srgbClr val="C00000"/>
                </a:solidFill>
              </a:rPr>
              <a:t> </a:t>
            </a:r>
            <a:r>
              <a:rPr sz="2880" b="1" dirty="0">
                <a:solidFill>
                  <a:srgbClr val="C00000"/>
                </a:solidFill>
              </a:rPr>
              <a:t>Child</a:t>
            </a:r>
            <a:r>
              <a:rPr lang="sr-Latn-RS" sz="2880" b="1" dirty="0">
                <a:solidFill>
                  <a:srgbClr val="C00000"/>
                </a:solidFill>
              </a:rPr>
              <a:t>"</a:t>
            </a:r>
            <a:r>
              <a:rPr sz="2880" b="1" dirty="0">
                <a:solidFill>
                  <a:srgbClr val="C00000"/>
                </a:solidFill>
              </a:rPr>
              <a:t> </a:t>
            </a:r>
            <a:r>
              <a:rPr dirty="0"/>
              <a:t>(Free Child or Adapted Child)</a:t>
            </a:r>
          </a:p>
          <a:p>
            <a:pPr lvl="1" eaLnBrk="1" hangingPunct="1">
              <a:buFont typeface="Arial" panose="020B0604020202020204" pitchFamily="34" charset="0"/>
              <a:buNone/>
            </a:pPr>
            <a:endParaRPr lang="en-US" altLang="en-US" sz="2400" dirty="0"/>
          </a:p>
          <a:p>
            <a:pPr eaLnBrk="1" hangingPunct="1"/>
            <a:r>
              <a:rPr dirty="0"/>
              <a:t>The exchange of these stimulations between individuals constitutes a </a:t>
            </a:r>
            <a:r>
              <a:rPr sz="2880" b="1" dirty="0">
                <a:solidFill>
                  <a:srgbClr val="C00000"/>
                </a:solidFill>
              </a:rPr>
              <a:t>transaction</a:t>
            </a:r>
            <a:endParaRPr dirty="0"/>
          </a:p>
          <a:p>
            <a:pPr eaLnBrk="1" hangingPunct="1"/>
            <a:r>
              <a:rPr dirty="0"/>
              <a:t>Society is an aggregate of individuals and it compels individuals to </a:t>
            </a:r>
            <a:r>
              <a:rPr lang="en-US" dirty="0"/>
              <a:t>accept specific</a:t>
            </a:r>
            <a:r>
              <a:rPr dirty="0"/>
              <a:t> roles </a:t>
            </a:r>
            <a:r>
              <a:rPr sz="2880" b="1" dirty="0">
                <a:solidFill>
                  <a:srgbClr val="C00000"/>
                </a:solidFill>
              </a:rPr>
              <a:t>(role theory)</a:t>
            </a:r>
            <a:endParaRPr lang="en-GB" altLang="en-US" sz="2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>
            <a:extLst>
              <a:ext uri="{FF2B5EF4-FFF2-40B4-BE49-F238E27FC236}">
                <a16:creationId xmlns:a16="http://schemas.microsoft.com/office/drawing/2014/main" id="{4B0F471F-2443-B11A-A25C-63FFEFFB43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b="1" dirty="0"/>
              <a:t>Behavioral theories of personality</a:t>
            </a:r>
            <a:endParaRPr lang="en-GB" alt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16196D-B1FA-AF33-DEA0-D07A8662C4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/>
              <a:t>Based on Pavlovian </a:t>
            </a:r>
            <a:r>
              <a:rPr sz="2880" b="1" dirty="0">
                <a:solidFill>
                  <a:srgbClr val="C00000"/>
                </a:solidFill>
              </a:rPr>
              <a:t>conditioned reflexes </a:t>
            </a:r>
            <a:r>
              <a:rPr dirty="0"/>
              <a:t>and fundamental theories of learning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The basic idea is that behavior is learned throughout life, meaning that it is </a:t>
            </a:r>
            <a:r>
              <a:rPr lang="en-US" sz="2880" b="1" dirty="0">
                <a:solidFill>
                  <a:srgbClr val="C00000"/>
                </a:solidFill>
              </a:rPr>
              <a:t>conditioned</a:t>
            </a:r>
            <a:endParaRPr dirty="0"/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dirty="0"/>
              <a:t>Positive consequences of a behavior (rewards) reinforce the behavior that </a:t>
            </a:r>
            <a:r>
              <a:rPr sz="2880" b="1" dirty="0">
                <a:solidFill>
                  <a:srgbClr val="C00000"/>
                </a:solidFill>
              </a:rPr>
              <a:t>elicited </a:t>
            </a:r>
            <a:r>
              <a:rPr dirty="0"/>
              <a:t>them, while negative consequences of a behavior (punishments) </a:t>
            </a:r>
            <a:r>
              <a:rPr sz="2880" b="1" dirty="0">
                <a:solidFill>
                  <a:srgbClr val="C00000"/>
                </a:solidFill>
              </a:rPr>
              <a:t>suppress </a:t>
            </a:r>
            <a:r>
              <a:rPr dirty="0"/>
              <a:t>that behavior</a:t>
            </a:r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D73EF226-DEB8-C259-068F-523C888AB1EC}"/>
              </a:ext>
            </a:extLst>
          </p:cNvPr>
          <p:cNvSpPr/>
          <p:nvPr/>
        </p:nvSpPr>
        <p:spPr>
          <a:xfrm rot="5400000">
            <a:off x="8049348" y="5424260"/>
            <a:ext cx="978408" cy="876320"/>
          </a:xfrm>
          <a:prstGeom prst="rightArrow">
            <a:avLst/>
          </a:prstGeom>
          <a:solidFill>
            <a:srgbClr val="C00000"/>
          </a:solidFill>
          <a:ln w="38100" cap="flat">
            <a:noFill/>
            <a:miter lim="4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584200" eaLnBrk="1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200" dirty="0">
              <a:solidFill>
                <a:srgbClr val="C00000"/>
              </a:solidFill>
              <a:latin typeface="+mn-lt"/>
              <a:cs typeface="+mn-cs"/>
              <a:sym typeface="Helvetica Neue Medium"/>
            </a:endParaRPr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004CE869-5DED-0B02-6D25-424C56CE1BD3}"/>
              </a:ext>
            </a:extLst>
          </p:cNvPr>
          <p:cNvSpPr/>
          <p:nvPr/>
        </p:nvSpPr>
        <p:spPr>
          <a:xfrm rot="16200000">
            <a:off x="8049348" y="3408036"/>
            <a:ext cx="978408" cy="876320"/>
          </a:xfrm>
          <a:prstGeom prst="rightArrow">
            <a:avLst/>
          </a:prstGeom>
          <a:solidFill>
            <a:srgbClr val="C00000"/>
          </a:solidFill>
          <a:ln w="38100" cap="flat">
            <a:noFill/>
            <a:miter lim="4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584200" eaLnBrk="1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200" dirty="0">
              <a:solidFill>
                <a:srgbClr val="C00000"/>
              </a:solidFill>
              <a:latin typeface="+mn-lt"/>
              <a:cs typeface="+mn-cs"/>
              <a:sym typeface="Helvetica Neue Medium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>
            <a:extLst>
              <a:ext uri="{FF2B5EF4-FFF2-40B4-BE49-F238E27FC236}">
                <a16:creationId xmlns:a16="http://schemas.microsoft.com/office/drawing/2014/main" id="{1888D849-6D3C-3A08-F1A9-1CE72BCF77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err="1"/>
              <a:t>Allport's</a:t>
            </a:r>
            <a:r>
              <a:rPr lang="en-US" b="1" dirty="0"/>
              <a:t> theory of personality</a:t>
            </a:r>
            <a:endParaRPr lang="en-GB" alt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44BC6C-0D34-B321-0862-C0940B28BB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r>
              <a:rPr lang="en-US" dirty="0"/>
              <a:t>Characteristics not only demonstrate a mode, relative consistency in behavior, but also prompt the individual to engage in certain activities </a:t>
            </a:r>
            <a:r>
              <a:rPr lang="en-US" sz="2880" b="1" dirty="0">
                <a:solidFill>
                  <a:srgbClr val="C00000"/>
                </a:solidFill>
              </a:rPr>
              <a:t>(motivational character)</a:t>
            </a:r>
            <a:endParaRPr lang="en-US" dirty="0"/>
          </a:p>
          <a:p>
            <a:r>
              <a:rPr lang="en-US" dirty="0"/>
              <a:t>It is possible that something a person did out of biological necessity later becomes an independent driving force</a:t>
            </a:r>
          </a:p>
          <a:p>
            <a:r>
              <a:rPr lang="en-US" dirty="0"/>
              <a:t>What was previously a means to satisfy a certain biological motive has become </a:t>
            </a:r>
            <a:r>
              <a:rPr lang="en-US" sz="2880" b="1" dirty="0">
                <a:solidFill>
                  <a:srgbClr val="C00000"/>
                </a:solidFill>
              </a:rPr>
              <a:t>autonomous, an independent motive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>
            <a:extLst>
              <a:ext uri="{FF2B5EF4-FFF2-40B4-BE49-F238E27FC236}">
                <a16:creationId xmlns:a16="http://schemas.microsoft.com/office/drawing/2014/main" id="{95A0F4C8-FEAE-EE4A-4A71-2BA9DFF632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RS" b="1" dirty="0"/>
              <a:t>Ego</a:t>
            </a:r>
            <a:r>
              <a:rPr b="1" dirty="0"/>
              <a:t> psychological theories</a:t>
            </a:r>
            <a:endParaRPr lang="en-GB" alt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0800C-5196-0A4F-174E-DC10E6FA4D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r>
              <a:rPr lang="en-US" sz="3400" b="1" dirty="0">
                <a:solidFill>
                  <a:srgbClr val="C00000"/>
                </a:solidFill>
              </a:rPr>
              <a:t>Hartman's</a:t>
            </a:r>
            <a:r>
              <a:rPr lang="en-US" dirty="0"/>
              <a:t> Ego psychological theory of personality considers that the Ego has additional functions besides those attributed to it by Freud</a:t>
            </a:r>
            <a:endParaRPr lang="sr-Latn-RS" dirty="0"/>
          </a:p>
          <a:p>
            <a:endParaRPr lang="en-US" dirty="0"/>
          </a:p>
          <a:p>
            <a:r>
              <a:rPr lang="en-US" dirty="0"/>
              <a:t>The goals of the Ego are not always related to conscious goals</a:t>
            </a:r>
            <a:endParaRPr lang="sr-Latn-RS" dirty="0"/>
          </a:p>
          <a:p>
            <a:endParaRPr lang="en-US" dirty="0"/>
          </a:p>
          <a:p>
            <a:r>
              <a:rPr lang="en-US" dirty="0"/>
              <a:t>Ego defenses are not always pathological</a:t>
            </a:r>
            <a:endParaRPr lang="sr-Latn-RS" dirty="0"/>
          </a:p>
          <a:p>
            <a:endParaRPr lang="en-US" dirty="0"/>
          </a:p>
          <a:p>
            <a:r>
              <a:rPr lang="en-US" dirty="0"/>
              <a:t>Special attention is devoted to the Ego's adaptation to the environment</a:t>
            </a:r>
            <a:br>
              <a:rPr lang="en-US" dirty="0"/>
            </a:br>
            <a:endParaRPr lang="en-GB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>
            <a:extLst>
              <a:ext uri="{FF2B5EF4-FFF2-40B4-BE49-F238E27FC236}">
                <a16:creationId xmlns:a16="http://schemas.microsoft.com/office/drawing/2014/main" id="{A8923731-8140-A610-C9DC-EAFB33FF96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b="1" dirty="0" err="1"/>
              <a:t>Maslo</a:t>
            </a:r>
            <a:r>
              <a:rPr lang="sr-Latn-RS" b="1" dirty="0"/>
              <a:t>w</a:t>
            </a:r>
            <a:r>
              <a:rPr b="1" dirty="0"/>
              <a:t>'s theory of personality.</a:t>
            </a:r>
            <a:endParaRPr lang="en-GB" altLang="en-US" b="1" dirty="0"/>
          </a:p>
        </p:txBody>
      </p:sp>
      <p:sp>
        <p:nvSpPr>
          <p:cNvPr id="31746" name="Content Placeholder 2">
            <a:extLst>
              <a:ext uri="{FF2B5EF4-FFF2-40B4-BE49-F238E27FC236}">
                <a16:creationId xmlns:a16="http://schemas.microsoft.com/office/drawing/2014/main" id="{3D4E14EA-A686-B313-9388-221BEA9EF1C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dirty="0"/>
          </a:p>
          <a:p>
            <a:pPr eaLnBrk="1" hangingPunct="1"/>
            <a:r>
              <a:rPr sz="2880" b="1" dirty="0">
                <a:solidFill>
                  <a:srgbClr val="C00000"/>
                </a:solidFill>
              </a:rPr>
              <a:t>Self-actualization </a:t>
            </a:r>
            <a:r>
              <a:rPr dirty="0"/>
              <a:t>as the ideal goal, the aspiration towards the fullest realization of one's own potential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dirty="0"/>
          </a:p>
          <a:p>
            <a:pPr eaLnBrk="1" hangingPunct="1"/>
            <a:r>
              <a:rPr dirty="0"/>
              <a:t>Self-actualized is a person who has developed his potential to the limit</a:t>
            </a:r>
            <a:endParaRPr lang="sr-Latn-RS" dirty="0"/>
          </a:p>
          <a:p>
            <a:pPr eaLnBrk="1" hangingPunct="1"/>
            <a:endParaRPr dirty="0"/>
          </a:p>
          <a:p>
            <a:pPr eaLnBrk="1" hangingPunct="1"/>
            <a:endParaRPr lang="en-GB" altLang="en-US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>
            <a:extLst>
              <a:ext uri="{FF2B5EF4-FFF2-40B4-BE49-F238E27FC236}">
                <a16:creationId xmlns:a16="http://schemas.microsoft.com/office/drawing/2014/main" id="{8F5DB41A-BA2A-705D-4012-D180ED1171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b="1" dirty="0"/>
              <a:t>Erikson's personality theory</a:t>
            </a:r>
            <a:endParaRPr lang="en-GB" altLang="en-US" b="1" dirty="0"/>
          </a:p>
        </p:txBody>
      </p:sp>
      <p:sp>
        <p:nvSpPr>
          <p:cNvPr id="32770" name="Content Placeholder 2">
            <a:extLst>
              <a:ext uri="{FF2B5EF4-FFF2-40B4-BE49-F238E27FC236}">
                <a16:creationId xmlns:a16="http://schemas.microsoft.com/office/drawing/2014/main" id="{7722B356-EAC5-2DC8-7A9B-A41174E1BDD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en-US" dirty="0"/>
          </a:p>
          <a:p>
            <a:pPr eaLnBrk="1" hangingPunct="1"/>
            <a:r>
              <a:rPr dirty="0"/>
              <a:t>He understands </a:t>
            </a:r>
            <a:r>
              <a:rPr sz="2880" b="1" dirty="0">
                <a:solidFill>
                  <a:srgbClr val="C00000"/>
                </a:solidFill>
              </a:rPr>
              <a:t>personality as a continuous process </a:t>
            </a:r>
            <a:r>
              <a:rPr dirty="0"/>
              <a:t>that goes through stages, which somewhat coincide with Freud's stages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en-US" dirty="0"/>
          </a:p>
          <a:p>
            <a:pPr eaLnBrk="1" hangingPunct="1"/>
            <a:r>
              <a:rPr dirty="0"/>
              <a:t>Changes with characteristic signs (development) occur </a:t>
            </a:r>
            <a:r>
              <a:rPr sz="2880" b="1" dirty="0">
                <a:solidFill>
                  <a:srgbClr val="C00000"/>
                </a:solidFill>
              </a:rPr>
              <a:t>throughout deep old age</a:t>
            </a:r>
          </a:p>
          <a:p>
            <a:pPr eaLnBrk="1" hangingPunct="1"/>
            <a:endParaRPr lang="en-GB" altLang="en-US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612CB-0AAE-8BCC-6C06-0E03FBE9E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/>
            </a:r>
            <a:br>
              <a:rPr lang="en-US" b="1" dirty="0"/>
            </a:br>
            <a:r>
              <a:rPr lang="en-US" sz="4400" b="1" dirty="0"/>
              <a:t>The biological basis of human behavior</a:t>
            </a:r>
            <a:endParaRPr lang="en-GB" sz="4400" b="1" dirty="0"/>
          </a:p>
        </p:txBody>
      </p:sp>
      <p:sp>
        <p:nvSpPr>
          <p:cNvPr id="33794" name="Content Placeholder 2">
            <a:extLst>
              <a:ext uri="{FF2B5EF4-FFF2-40B4-BE49-F238E27FC236}">
                <a16:creationId xmlns:a16="http://schemas.microsoft.com/office/drawing/2014/main" id="{6E3D892D-4098-7BA2-0603-A66786AD266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sz="2880" b="1" dirty="0">
                <a:solidFill>
                  <a:srgbClr val="C00000"/>
                </a:solidFill>
              </a:rPr>
              <a:t>The principle of satisfaction: </a:t>
            </a:r>
            <a:r>
              <a:rPr dirty="0"/>
              <a:t>the organism strives to find the highest possible satisfaction while simultaneously avoiding discomfort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en-US" dirty="0"/>
          </a:p>
          <a:p>
            <a:pPr eaLnBrk="1" hangingPunct="1"/>
            <a:r>
              <a:rPr dirty="0"/>
              <a:t>The principle of satisfaction is modified by life experience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en-US" dirty="0"/>
          </a:p>
          <a:p>
            <a:pPr eaLnBrk="1" hangingPunct="1"/>
            <a:r>
              <a:rPr dirty="0"/>
              <a:t>Modification of the principle of satisfaction is referred to as </a:t>
            </a:r>
            <a:r>
              <a:rPr sz="2880" b="1" dirty="0">
                <a:solidFill>
                  <a:srgbClr val="C00000"/>
                </a:solidFill>
              </a:rPr>
              <a:t>the principle of reality</a:t>
            </a:r>
            <a:endParaRPr dirty="0"/>
          </a:p>
          <a:p>
            <a:pPr marL="0" indent="0" eaLnBrk="1" hangingPunct="1">
              <a:buNone/>
            </a:pPr>
            <a:endParaRPr lang="en-GB" altLang="en-US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>
            <a:extLst>
              <a:ext uri="{FF2B5EF4-FFF2-40B4-BE49-F238E27FC236}">
                <a16:creationId xmlns:a16="http://schemas.microsoft.com/office/drawing/2014/main" id="{3134AB93-9DE4-D682-CD29-E7FAF7EB0B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b="1" dirty="0"/>
              <a:t>Theory of unconscious motivation</a:t>
            </a:r>
            <a:endParaRPr lang="en-GB" altLang="en-US" b="1" dirty="0"/>
          </a:p>
        </p:txBody>
      </p:sp>
      <p:sp>
        <p:nvSpPr>
          <p:cNvPr id="34818" name="Content Placeholder 2">
            <a:extLst>
              <a:ext uri="{FF2B5EF4-FFF2-40B4-BE49-F238E27FC236}">
                <a16:creationId xmlns:a16="http://schemas.microsoft.com/office/drawing/2014/main" id="{1DCB4131-91F0-C9CF-AF50-E0E2771C3AB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dirty="0"/>
              <a:t>Human beings </a:t>
            </a:r>
            <a:r>
              <a:rPr sz="2880" b="1" dirty="0">
                <a:solidFill>
                  <a:srgbClr val="C00000"/>
                </a:solidFill>
              </a:rPr>
              <a:t>are not always consciously </a:t>
            </a:r>
            <a:r>
              <a:rPr dirty="0"/>
              <a:t>aware of the motives and goals of their behavior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en-US" dirty="0"/>
          </a:p>
          <a:p>
            <a:pPr eaLnBrk="1" hangingPunct="1"/>
            <a:r>
              <a:rPr sz="2880" b="1" dirty="0">
                <a:solidFill>
                  <a:srgbClr val="C00000"/>
                </a:solidFill>
              </a:rPr>
              <a:t>1900</a:t>
            </a:r>
            <a:r>
              <a:rPr dirty="0"/>
              <a:t>: Freud on the </a:t>
            </a:r>
            <a:r>
              <a:rPr sz="2880" b="1" dirty="0">
                <a:solidFill>
                  <a:srgbClr val="C00000"/>
                </a:solidFill>
              </a:rPr>
              <a:t>unconscious psyche</a:t>
            </a:r>
            <a:endParaRPr lang="ru-RU" altLang="en-US" sz="2880" b="1" dirty="0">
              <a:solidFill>
                <a:srgbClr val="C00000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en-US" dirty="0"/>
          </a:p>
          <a:p>
            <a:pPr eaLnBrk="1" hangingPunct="1"/>
            <a:r>
              <a:rPr dirty="0"/>
              <a:t>Freud's </a:t>
            </a:r>
            <a:r>
              <a:rPr sz="2880" b="1" dirty="0">
                <a:solidFill>
                  <a:srgbClr val="C00000"/>
                </a:solidFill>
              </a:rPr>
              <a:t>theory of repression</a:t>
            </a:r>
          </a:p>
          <a:p>
            <a:pPr eaLnBrk="1" hangingPunct="1"/>
            <a:endParaRPr lang="ru-RU" altLang="en-US" b="1" dirty="0">
              <a:solidFill>
                <a:srgbClr val="C00000"/>
              </a:solidFill>
            </a:endParaRPr>
          </a:p>
          <a:p>
            <a:pPr eaLnBrk="1" hangingPunct="1"/>
            <a:r>
              <a:rPr sz="2880" b="1" dirty="0">
                <a:solidFill>
                  <a:srgbClr val="C00000"/>
                </a:solidFill>
              </a:rPr>
              <a:t>1923</a:t>
            </a:r>
            <a:r>
              <a:rPr dirty="0"/>
              <a:t>: Freud on the Id, Ego, and Superego</a:t>
            </a:r>
            <a:endParaRPr lang="ru-RU" alt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1">
            <a:extLst>
              <a:ext uri="{FF2B5EF4-FFF2-40B4-BE49-F238E27FC236}">
                <a16:creationId xmlns:a16="http://schemas.microsoft.com/office/drawing/2014/main" id="{148F1FEE-11F6-B063-FF4B-5DB813EFA2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570037"/>
          </a:xfrm>
        </p:spPr>
        <p:txBody>
          <a:bodyPr/>
          <a:lstStyle/>
          <a:p>
            <a:pPr eaLnBrk="1" hangingPunct="1"/>
            <a:r>
              <a:t>Personality</a:t>
            </a:r>
            <a:endParaRPr lang="en-GB" altLang="en-US" sz="4400" b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D8F4E-0B92-62FE-4944-14111CA6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22275" indent="-422275" defTabSz="554990" eaLnBrk="1" fontAlgn="auto" hangingPunct="1">
              <a:spcBef>
                <a:spcPts val="3900"/>
              </a:spcBef>
              <a:spcAft>
                <a:spcPts val="0"/>
              </a:spcAft>
              <a:defRPr sz="3040"/>
            </a:pPr>
            <a:endParaRPr lang="ru-RU" sz="3040" dirty="0"/>
          </a:p>
          <a:p>
            <a:pPr marL="422275" indent="-422275" defTabSz="554990" eaLnBrk="1" fontAlgn="auto" hangingPunct="1">
              <a:spcBef>
                <a:spcPts val="3900"/>
              </a:spcBef>
              <a:spcAft>
                <a:spcPts val="0"/>
              </a:spcAft>
              <a:defRPr sz="3040"/>
            </a:pPr>
            <a:r>
              <a:rPr sz="3040" b="1" u="sng" dirty="0">
                <a:solidFill>
                  <a:srgbClr val="C00000"/>
                </a:solidFill>
              </a:rPr>
              <a:t>Personality traits: </a:t>
            </a:r>
            <a:r>
              <a:rPr dirty="0"/>
              <a:t>patterns of behavior and reactions</a:t>
            </a:r>
          </a:p>
          <a:p>
            <a:pPr marL="422275" indent="-422275" defTabSz="554990" eaLnBrk="1" fontAlgn="auto" hangingPunct="1">
              <a:spcBef>
                <a:spcPts val="3900"/>
              </a:spcBef>
              <a:spcAft>
                <a:spcPts val="0"/>
              </a:spcAft>
              <a:defRPr sz="3040"/>
            </a:pPr>
            <a:r>
              <a:rPr sz="3040" b="1" u="sng" dirty="0">
                <a:solidFill>
                  <a:srgbClr val="C00000"/>
                </a:solidFill>
              </a:rPr>
              <a:t>Temperament: </a:t>
            </a:r>
            <a:r>
              <a:rPr dirty="0"/>
              <a:t>patterns of emotional response</a:t>
            </a:r>
          </a:p>
          <a:p>
            <a:pPr marL="422275" indent="-422275" defTabSz="554990" eaLnBrk="1" fontAlgn="auto" hangingPunct="1">
              <a:spcBef>
                <a:spcPts val="3900"/>
              </a:spcBef>
              <a:spcAft>
                <a:spcPts val="0"/>
              </a:spcAft>
              <a:defRPr sz="3040"/>
            </a:pPr>
            <a:r>
              <a:rPr sz="3040" b="1" u="sng" dirty="0">
                <a:solidFill>
                  <a:srgbClr val="C00000"/>
                </a:solidFill>
              </a:rPr>
              <a:t>Character: </a:t>
            </a:r>
            <a:r>
              <a:rPr dirty="0"/>
              <a:t>volitional and moral characteristics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en-GB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>
            <a:extLst>
              <a:ext uri="{FF2B5EF4-FFF2-40B4-BE49-F238E27FC236}">
                <a16:creationId xmlns:a16="http://schemas.microsoft.com/office/drawing/2014/main" id="{FF575272-563A-44EB-2D32-FC536E8F7E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b="1" dirty="0"/>
              <a:t>Psychic life of human beings</a:t>
            </a:r>
            <a:endParaRPr lang="en-GB" altLang="en-US" b="1" dirty="0"/>
          </a:p>
        </p:txBody>
      </p:sp>
      <p:sp>
        <p:nvSpPr>
          <p:cNvPr id="36866" name="Content Placeholder 2">
            <a:extLst>
              <a:ext uri="{FF2B5EF4-FFF2-40B4-BE49-F238E27FC236}">
                <a16:creationId xmlns:a16="http://schemas.microsoft.com/office/drawing/2014/main" id="{B8356D6D-CA0E-F7AC-112E-D523F17E8D4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en-US" dirty="0"/>
          </a:p>
          <a:p>
            <a:pPr eaLnBrk="1" hangingPunct="1"/>
            <a:r>
              <a:rPr dirty="0"/>
              <a:t>It consists of two fundamental parts: conscious and unconscious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en-US" dirty="0"/>
          </a:p>
          <a:p>
            <a:r>
              <a:rPr lang="en-US" sz="2880" b="1" dirty="0">
                <a:solidFill>
                  <a:srgbClr val="C00000"/>
                </a:solidFill>
              </a:rPr>
              <a:t>The conscious part </a:t>
            </a:r>
            <a:r>
              <a:rPr lang="en-US" dirty="0"/>
              <a:t>motivates a person to action guided by the principles of pleasure and security</a:t>
            </a:r>
            <a:endParaRPr lang="sr-Latn-RS" dirty="0"/>
          </a:p>
          <a:p>
            <a:endParaRPr lang="en-US" dirty="0"/>
          </a:p>
          <a:p>
            <a:r>
              <a:rPr lang="en-US" sz="2880" b="1" dirty="0">
                <a:solidFill>
                  <a:srgbClr val="C00000"/>
                </a:solidFill>
              </a:rPr>
              <a:t>The unconscious</a:t>
            </a:r>
            <a:r>
              <a:rPr lang="en-US" dirty="0"/>
              <a:t>, where desires and other contents are repressed, is also active and stimulates a person to action</a:t>
            </a:r>
          </a:p>
          <a:p>
            <a:pPr>
              <a:buNone/>
            </a:pPr>
            <a:r>
              <a:rPr lang="en-US" dirty="0"/>
              <a:t/>
            </a:r>
            <a:br>
              <a:rPr lang="en-US" dirty="0"/>
            </a:br>
            <a:endParaRPr dirty="0"/>
          </a:p>
          <a:p>
            <a:pPr eaLnBrk="1" hangingPunct="1"/>
            <a:endParaRPr lang="en-GB" altLang="en-US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>
            <a:extLst>
              <a:ext uri="{FF2B5EF4-FFF2-40B4-BE49-F238E27FC236}">
                <a16:creationId xmlns:a16="http://schemas.microsoft.com/office/drawing/2014/main" id="{85FBA15B-A2AD-5B71-0D96-D062896A7B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08050"/>
          </a:xfrm>
        </p:spPr>
        <p:txBody>
          <a:bodyPr/>
          <a:lstStyle/>
          <a:p>
            <a:pPr eaLnBrk="1" hangingPunct="1"/>
            <a:r>
              <a:rPr b="1" dirty="0">
                <a:solidFill>
                  <a:srgbClr val="C00000"/>
                </a:solidFill>
              </a:rPr>
              <a:t>Arbitrary division of personality.</a:t>
            </a:r>
            <a:endParaRPr lang="en-GB" altLang="en-US" b="1" dirty="0">
              <a:solidFill>
                <a:srgbClr val="C00000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91A2E36-DB4B-C405-3029-80619BAFA593}"/>
              </a:ext>
            </a:extLst>
          </p:cNvPr>
          <p:cNvGrpSpPr/>
          <p:nvPr/>
        </p:nvGrpSpPr>
        <p:grpSpPr>
          <a:xfrm>
            <a:off x="241300" y="546100"/>
            <a:ext cx="8293100" cy="6121400"/>
            <a:chOff x="241300" y="546100"/>
            <a:chExt cx="8293100" cy="6121400"/>
          </a:xfrm>
        </p:grpSpPr>
        <p:pic>
          <p:nvPicPr>
            <p:cNvPr id="4" name="Diagram 3">
              <a:extLst>
                <a:ext uri="{FF2B5EF4-FFF2-40B4-BE49-F238E27FC236}">
                  <a16:creationId xmlns:a16="http://schemas.microsoft.com/office/drawing/2014/main" id="{5D8125EB-3450-DA50-BA97-88EA6E0F2A61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300" y="546100"/>
              <a:ext cx="8293100" cy="6121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12A3AEF1-742E-E802-C146-3074D389B42A}"/>
                </a:ext>
              </a:extLst>
            </p:cNvPr>
            <p:cNvSpPr/>
            <p:nvPr/>
          </p:nvSpPr>
          <p:spPr>
            <a:xfrm>
              <a:off x="6084168" y="836712"/>
              <a:ext cx="2450232" cy="720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>
                  <a:solidFill>
                    <a:schemeClr val="tx1"/>
                  </a:solidFill>
                </a:rPr>
                <a:t>The Id</a:t>
              </a: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1BB4D60-4FE0-A36B-D5D5-CA2EE77DFEE0}"/>
                </a:ext>
              </a:extLst>
            </p:cNvPr>
            <p:cNvSpPr/>
            <p:nvPr/>
          </p:nvSpPr>
          <p:spPr>
            <a:xfrm>
              <a:off x="6084168" y="2245921"/>
              <a:ext cx="2450232" cy="720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>
                  <a:solidFill>
                    <a:schemeClr val="tx1"/>
                  </a:solidFill>
                </a:rPr>
                <a:t>The Ego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8EF88A5-38E3-8BB2-9533-B5D94D771908}"/>
                </a:ext>
              </a:extLst>
            </p:cNvPr>
            <p:cNvSpPr/>
            <p:nvPr/>
          </p:nvSpPr>
          <p:spPr>
            <a:xfrm>
              <a:off x="6084168" y="3404244"/>
              <a:ext cx="2450232" cy="10328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>
                  <a:solidFill>
                    <a:schemeClr val="tx1"/>
                  </a:solidFill>
                </a:rPr>
                <a:t>The Superego</a:t>
              </a:r>
            </a:p>
          </p:txBody>
        </p:sp>
      </p:grp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0FCB78F-E2B6-8338-0131-A2724BEC3422}"/>
              </a:ext>
            </a:extLst>
          </p:cNvPr>
          <p:cNvGrpSpPr/>
          <p:nvPr/>
        </p:nvGrpSpPr>
        <p:grpSpPr>
          <a:xfrm>
            <a:off x="241300" y="546100"/>
            <a:ext cx="8651875" cy="6121400"/>
            <a:chOff x="241300" y="546100"/>
            <a:chExt cx="8651875" cy="6121400"/>
          </a:xfrm>
        </p:grpSpPr>
        <p:pic>
          <p:nvPicPr>
            <p:cNvPr id="4" name="Diagram 3">
              <a:extLst>
                <a:ext uri="{FF2B5EF4-FFF2-40B4-BE49-F238E27FC236}">
                  <a16:creationId xmlns:a16="http://schemas.microsoft.com/office/drawing/2014/main" id="{C992B186-4F1A-3B55-85C0-4721D71C77F7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300" y="546100"/>
              <a:ext cx="8293100" cy="6121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03D50AC-8D47-B36C-294C-289D86CC0133}"/>
                </a:ext>
              </a:extLst>
            </p:cNvPr>
            <p:cNvSpPr txBox="1"/>
            <p:nvPr/>
          </p:nvSpPr>
          <p:spPr>
            <a:xfrm>
              <a:off x="5292725" y="1989138"/>
              <a:ext cx="3600450" cy="2308324"/>
            </a:xfrm>
            <a:prstGeom prst="rect">
              <a:avLst/>
            </a:prstGeom>
            <a:solidFill>
              <a:schemeClr val="accent5"/>
            </a:solidFill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§"/>
                <a:defRPr/>
              </a:pPr>
              <a:r>
                <a:rPr sz="2400" dirty="0">
                  <a:solidFill>
                    <a:schemeClr val="bg1"/>
                  </a:solidFill>
                  <a:latin typeface="Garamond" pitchFamily="18" charset="0"/>
                  <a:cs typeface="+mn-cs"/>
                </a:rPr>
                <a:t>basic impulses and passions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sr-Cyrl-RS" sz="2400" dirty="0">
                <a:solidFill>
                  <a:schemeClr val="bg1"/>
                </a:solidFill>
                <a:latin typeface="Garamond" pitchFamily="18" charset="0"/>
                <a:cs typeface="+mn-cs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§"/>
                <a:defRPr/>
              </a:pPr>
              <a:r>
                <a:rPr sz="2400" dirty="0">
                  <a:solidFill>
                    <a:schemeClr val="bg1"/>
                  </a:solidFill>
                  <a:latin typeface="Garamond" pitchFamily="18" charset="0"/>
                  <a:cs typeface="+mn-cs"/>
                </a:rPr>
                <a:t>biological data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sr-Cyrl-RS" sz="2400" dirty="0">
                <a:solidFill>
                  <a:schemeClr val="bg1"/>
                </a:solidFill>
                <a:latin typeface="Garamond" pitchFamily="18" charset="0"/>
                <a:cs typeface="+mn-cs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§"/>
                <a:defRPr/>
              </a:pPr>
              <a:r>
                <a:rPr sz="2400" dirty="0">
                  <a:solidFill>
                    <a:schemeClr val="bg1"/>
                  </a:solidFill>
                  <a:latin typeface="Garamond" pitchFamily="18" charset="0"/>
                  <a:cs typeface="+mn-cs"/>
                </a:rPr>
                <a:t>operates on the principle of satisfaction</a:t>
              </a:r>
              <a:endParaRPr lang="en-GB" sz="2400" dirty="0">
                <a:solidFill>
                  <a:schemeClr val="bg1"/>
                </a:solidFill>
                <a:latin typeface="Garamond" pitchFamily="18" charset="0"/>
                <a:cs typeface="+mn-cs"/>
              </a:endParaRPr>
            </a:p>
          </p:txBody>
        </p:sp>
        <p:sp>
          <p:nvSpPr>
            <p:cNvPr id="40963" name="TextBox 5">
              <a:extLst>
                <a:ext uri="{FF2B5EF4-FFF2-40B4-BE49-F238E27FC236}">
                  <a16:creationId xmlns:a16="http://schemas.microsoft.com/office/drawing/2014/main" id="{032A4B93-FDE6-9E6D-F02B-CCFE22801B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14736" y="5805488"/>
              <a:ext cx="133081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sz="2800" b="1" dirty="0">
                  <a:latin typeface="Garamond" panose="02020404030301010803" pitchFamily="18" charset="0"/>
                  <a:cs typeface="Times New Roman" panose="02020603050405020304" pitchFamily="18" charset="0"/>
                </a:rPr>
                <a:t>* </a:t>
              </a:r>
              <a:r>
                <a:rPr sz="2800" b="1" dirty="0">
                  <a:latin typeface="Garamond" panose="02020404030301010803" pitchFamily="18" charset="0"/>
                  <a:cs typeface="Times New Roman" panose="02020603050405020304" pitchFamily="18" charset="0"/>
                </a:rPr>
                <a:t>libido</a:t>
              </a:r>
              <a:endParaRPr lang="en-GB" altLang="en-US" sz="2800" b="1" dirty="0">
                <a:latin typeface="Garamond" panose="02020404030301010803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388FF141-7B39-3545-6D9E-688CA26F0479}"/>
                </a:ext>
              </a:extLst>
            </p:cNvPr>
            <p:cNvSpPr/>
            <p:nvPr/>
          </p:nvSpPr>
          <p:spPr>
            <a:xfrm>
              <a:off x="6084168" y="836712"/>
              <a:ext cx="2450232" cy="720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>
                  <a:solidFill>
                    <a:srgbClr val="C00000"/>
                  </a:solidFill>
                </a:rPr>
                <a:t>The Id</a:t>
              </a:r>
            </a:p>
          </p:txBody>
        </p:sp>
      </p:grp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C80D142-306F-C1B2-9749-F768F4AE8341}"/>
              </a:ext>
            </a:extLst>
          </p:cNvPr>
          <p:cNvGrpSpPr/>
          <p:nvPr/>
        </p:nvGrpSpPr>
        <p:grpSpPr>
          <a:xfrm>
            <a:off x="241300" y="546100"/>
            <a:ext cx="8661400" cy="6121400"/>
            <a:chOff x="241300" y="546100"/>
            <a:chExt cx="8661400" cy="6121400"/>
          </a:xfrm>
        </p:grpSpPr>
        <p:pic>
          <p:nvPicPr>
            <p:cNvPr id="4" name="Diagram 3">
              <a:extLst>
                <a:ext uri="{FF2B5EF4-FFF2-40B4-BE49-F238E27FC236}">
                  <a16:creationId xmlns:a16="http://schemas.microsoft.com/office/drawing/2014/main" id="{A8257714-870A-5DFB-5CAB-4EDDF174FFF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300" y="546100"/>
              <a:ext cx="8293100" cy="6121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1B230C0-0632-DD1B-1530-1B6EC54451AD}"/>
                </a:ext>
              </a:extLst>
            </p:cNvPr>
            <p:cNvGrpSpPr/>
            <p:nvPr/>
          </p:nvGrpSpPr>
          <p:grpSpPr>
            <a:xfrm>
              <a:off x="5302250" y="836712"/>
              <a:ext cx="3600450" cy="5396797"/>
              <a:chOff x="5302250" y="836712"/>
              <a:chExt cx="3600450" cy="5396797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A10EC8C-CD4B-4760-ACB7-33B547F9A837}"/>
                  </a:ext>
                </a:extLst>
              </p:cNvPr>
              <p:cNvSpPr txBox="1"/>
              <p:nvPr/>
            </p:nvSpPr>
            <p:spPr>
              <a:xfrm>
                <a:off x="5302250" y="3186521"/>
                <a:ext cx="3600450" cy="3046988"/>
              </a:xfrm>
              <a:prstGeom prst="rect">
                <a:avLst/>
              </a:prstGeom>
              <a:solidFill>
                <a:schemeClr val="accent3"/>
              </a:solidFill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§"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Garamond" pitchFamily="18" charset="0"/>
                    <a:cs typeface="+mn-cs"/>
                  </a:rPr>
                  <a:t>m</a:t>
                </a:r>
                <a:r>
                  <a:rPr sz="2400" dirty="0">
                    <a:solidFill>
                      <a:schemeClr val="bg1"/>
                    </a:solidFill>
                    <a:latin typeface="Garamond" pitchFamily="18" charset="0"/>
                    <a:cs typeface="+mn-cs"/>
                  </a:rPr>
                  <a:t>ethods of performing tasks from Id, Super</a:t>
                </a:r>
                <a:r>
                  <a:rPr lang="en-US" sz="2400" dirty="0">
                    <a:solidFill>
                      <a:schemeClr val="bg1"/>
                    </a:solidFill>
                    <a:latin typeface="Garamond" pitchFamily="18" charset="0"/>
                    <a:cs typeface="+mn-cs"/>
                  </a:rPr>
                  <a:t>ego</a:t>
                </a:r>
                <a:r>
                  <a:rPr sz="2400" dirty="0">
                    <a:solidFill>
                      <a:schemeClr val="bg1"/>
                    </a:solidFill>
                    <a:latin typeface="Garamond" pitchFamily="18" charset="0"/>
                    <a:cs typeface="+mn-cs"/>
                  </a:rPr>
                  <a:t>, and the external environment</a:t>
                </a: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sr-Cyrl-RS" sz="2400" dirty="0">
                  <a:solidFill>
                    <a:schemeClr val="bg1"/>
                  </a:solidFill>
                  <a:latin typeface="Garamond" pitchFamily="18" charset="0"/>
                  <a:cs typeface="+mn-cs"/>
                </a:endParaRP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§"/>
                  <a:defRPr/>
                </a:pPr>
                <a:r>
                  <a:rPr sz="2400" dirty="0">
                    <a:solidFill>
                      <a:schemeClr val="bg1"/>
                    </a:solidFill>
                    <a:latin typeface="Garamond" pitchFamily="18" charset="0"/>
                    <a:cs typeface="+mn-cs"/>
                  </a:rPr>
                  <a:t>synthesis of personal needs</a:t>
                </a: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sr-Cyrl-RS" sz="2400" dirty="0">
                  <a:solidFill>
                    <a:schemeClr val="bg1"/>
                  </a:solidFill>
                  <a:latin typeface="Garamond" pitchFamily="18" charset="0"/>
                  <a:cs typeface="+mn-cs"/>
                </a:endParaRP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§"/>
                  <a:defRPr/>
                </a:pPr>
                <a:r>
                  <a:rPr sz="2400" dirty="0">
                    <a:solidFill>
                      <a:schemeClr val="bg1"/>
                    </a:solidFill>
                    <a:latin typeface="Garamond" pitchFamily="18" charset="0"/>
                    <a:cs typeface="+mn-cs"/>
                  </a:rPr>
                  <a:t>operates based on the principle of reality</a:t>
                </a:r>
                <a:endParaRPr lang="en-GB" sz="2400" dirty="0">
                  <a:solidFill>
                    <a:schemeClr val="bg1"/>
                  </a:solidFill>
                  <a:latin typeface="Garamond" pitchFamily="18" charset="0"/>
                  <a:cs typeface="+mn-cs"/>
                </a:endParaRPr>
              </a:p>
            </p:txBody>
          </p:sp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CEBC90D0-0983-54F2-79EA-8E499049CAA0}"/>
                  </a:ext>
                </a:extLst>
              </p:cNvPr>
              <p:cNvSpPr/>
              <p:nvPr/>
            </p:nvSpPr>
            <p:spPr>
              <a:xfrm>
                <a:off x="6084168" y="836712"/>
                <a:ext cx="2450232" cy="7200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600" b="1" dirty="0">
                    <a:solidFill>
                      <a:schemeClr val="tx1"/>
                    </a:solidFill>
                  </a:rPr>
                  <a:t>The Id</a:t>
                </a:r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B64AED3C-C9B9-91A8-401A-3FC4F2BF7E03}"/>
                  </a:ext>
                </a:extLst>
              </p:cNvPr>
              <p:cNvSpPr/>
              <p:nvPr/>
            </p:nvSpPr>
            <p:spPr>
              <a:xfrm>
                <a:off x="6084168" y="2060848"/>
                <a:ext cx="2450232" cy="7200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600" b="1" dirty="0">
                    <a:solidFill>
                      <a:srgbClr val="C00000"/>
                    </a:solidFill>
                  </a:rPr>
                  <a:t>The Ego</a:t>
                </a:r>
              </a:p>
            </p:txBody>
          </p:sp>
        </p:grpSp>
      </p:grp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063FEC2E-82E8-5DCF-602F-FEC4F86FE3D2}"/>
              </a:ext>
            </a:extLst>
          </p:cNvPr>
          <p:cNvGrpSpPr/>
          <p:nvPr/>
        </p:nvGrpSpPr>
        <p:grpSpPr>
          <a:xfrm>
            <a:off x="241300" y="546100"/>
            <a:ext cx="8694599" cy="6160959"/>
            <a:chOff x="241300" y="546100"/>
            <a:chExt cx="8694599" cy="6160959"/>
          </a:xfrm>
        </p:grpSpPr>
        <p:pic>
          <p:nvPicPr>
            <p:cNvPr id="4" name="Diagram 3">
              <a:extLst>
                <a:ext uri="{FF2B5EF4-FFF2-40B4-BE49-F238E27FC236}">
                  <a16:creationId xmlns:a16="http://schemas.microsoft.com/office/drawing/2014/main" id="{DDBE52BF-5B9D-FF33-91D6-0A996B30419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300" y="546100"/>
              <a:ext cx="8293100" cy="6121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5058" name="TextBox 4">
              <a:extLst>
                <a:ext uri="{FF2B5EF4-FFF2-40B4-BE49-F238E27FC236}">
                  <a16:creationId xmlns:a16="http://schemas.microsoft.com/office/drawing/2014/main" id="{1257927F-D8E8-A9A7-7574-3FB476B1F1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35449" y="4398735"/>
              <a:ext cx="3600450" cy="23083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Char char="§"/>
              </a:pPr>
              <a:r>
                <a:rPr sz="2400" dirty="0">
                  <a:latin typeface="Garamond" panose="02020404030301010803" pitchFamily="18" charset="0"/>
                </a:rPr>
                <a:t>value systems</a:t>
              </a:r>
            </a:p>
            <a:p>
              <a:pPr eaLnBrk="1" hangingPunct="1"/>
              <a:endParaRPr lang="en-US" altLang="en-US" sz="2400" dirty="0">
                <a:latin typeface="Garamond" panose="02020404030301010803" pitchFamily="18" charset="0"/>
              </a:endParaRPr>
            </a:p>
            <a:p>
              <a:pPr eaLnBrk="1" hangingPunct="1">
                <a:buFont typeface="Wingdings" panose="05000000000000000000" pitchFamily="2" charset="2"/>
                <a:buChar char="§"/>
              </a:pPr>
              <a:r>
                <a:rPr sz="2400" dirty="0">
                  <a:latin typeface="Garamond" panose="02020404030301010803" pitchFamily="18" charset="0"/>
                </a:rPr>
                <a:t>function of self-observation and conscience</a:t>
              </a:r>
            </a:p>
            <a:p>
              <a:pPr eaLnBrk="1" hangingPunct="1">
                <a:buFont typeface="Wingdings" panose="05000000000000000000" pitchFamily="2" charset="2"/>
                <a:buChar char="§"/>
              </a:pPr>
              <a:endParaRPr lang="en-US" altLang="en-US" sz="2400" dirty="0">
                <a:latin typeface="Garamond" panose="02020404030301010803" pitchFamily="18" charset="0"/>
              </a:endParaRPr>
            </a:p>
            <a:p>
              <a:pPr eaLnBrk="1" hangingPunct="1">
                <a:buFont typeface="Wingdings" panose="05000000000000000000" pitchFamily="2" charset="2"/>
                <a:buChar char="§"/>
              </a:pPr>
              <a:r>
                <a:rPr sz="2400" dirty="0">
                  <a:latin typeface="Garamond" panose="02020404030301010803" pitchFamily="18" charset="0"/>
                </a:rPr>
                <a:t>carrier of the </a:t>
              </a:r>
              <a:r>
                <a:rPr lang="sr-Cyrl-RS" sz="2400" dirty="0">
                  <a:latin typeface="Garamond" panose="02020404030301010803" pitchFamily="18" charset="0"/>
                </a:rPr>
                <a:t>"</a:t>
              </a:r>
              <a:r>
                <a:rPr lang="en-US" sz="2400" dirty="0">
                  <a:latin typeface="Garamond" panose="02020404030301010803" pitchFamily="18" charset="0"/>
                </a:rPr>
                <a:t>I</a:t>
              </a:r>
              <a:r>
                <a:rPr lang="sr-Cyrl-RS" sz="2400" dirty="0">
                  <a:latin typeface="Garamond" panose="02020404030301010803" pitchFamily="18" charset="0"/>
                </a:rPr>
                <a:t>“</a:t>
              </a:r>
              <a:r>
                <a:rPr lang="en-US" sz="2400" dirty="0">
                  <a:latin typeface="Garamond" panose="02020404030301010803" pitchFamily="18" charset="0"/>
                </a:rPr>
                <a:t> </a:t>
              </a:r>
              <a:r>
                <a:rPr sz="2400" dirty="0">
                  <a:latin typeface="Garamond" panose="02020404030301010803" pitchFamily="18" charset="0"/>
                </a:rPr>
                <a:t>ideal</a:t>
              </a: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A1BAE6A0-E880-CA00-2B51-B72ED5FCD1C2}"/>
                </a:ext>
              </a:extLst>
            </p:cNvPr>
            <p:cNvSpPr/>
            <p:nvPr/>
          </p:nvSpPr>
          <p:spPr>
            <a:xfrm>
              <a:off x="6084168" y="836712"/>
              <a:ext cx="2450232" cy="720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>
                  <a:solidFill>
                    <a:schemeClr val="tx1"/>
                  </a:solidFill>
                </a:rPr>
                <a:t>The Id</a:t>
              </a: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274EB926-1081-2D35-3892-0B32F5C415CF}"/>
                </a:ext>
              </a:extLst>
            </p:cNvPr>
            <p:cNvSpPr/>
            <p:nvPr/>
          </p:nvSpPr>
          <p:spPr>
            <a:xfrm>
              <a:off x="6084168" y="2060848"/>
              <a:ext cx="2450232" cy="720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>
                  <a:solidFill>
                    <a:schemeClr val="tx1"/>
                  </a:solidFill>
                </a:rPr>
                <a:t>The Ego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AEAE7B1-628C-F764-2E75-AB1A7C192702}"/>
                </a:ext>
              </a:extLst>
            </p:cNvPr>
            <p:cNvSpPr/>
            <p:nvPr/>
          </p:nvSpPr>
          <p:spPr>
            <a:xfrm>
              <a:off x="6084168" y="3354528"/>
              <a:ext cx="2450232" cy="10328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>
                  <a:solidFill>
                    <a:schemeClr val="tx1"/>
                  </a:solidFill>
                </a:rPr>
                <a:t>The Superego</a:t>
              </a:r>
            </a:p>
          </p:txBody>
        </p:sp>
      </p:grp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>
            <a:extLst>
              <a:ext uri="{FF2B5EF4-FFF2-40B4-BE49-F238E27FC236}">
                <a16:creationId xmlns:a16="http://schemas.microsoft.com/office/drawing/2014/main" id="{8185FACF-FC99-0A07-C1FF-26282E561D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08050"/>
          </a:xfrm>
        </p:spPr>
        <p:txBody>
          <a:bodyPr/>
          <a:lstStyle/>
          <a:p>
            <a:pPr eaLnBrk="1" hangingPunct="1"/>
            <a:r>
              <a:rPr b="1" dirty="0">
                <a:solidFill>
                  <a:srgbClr val="C00000"/>
                </a:solidFill>
              </a:rPr>
              <a:t>Theory of conflicts</a:t>
            </a:r>
            <a:endParaRPr lang="en-GB" altLang="en-US" b="1" dirty="0">
              <a:solidFill>
                <a:srgbClr val="C00000"/>
              </a:solidFill>
            </a:endParaRPr>
          </a:p>
        </p:txBody>
      </p:sp>
      <p:pic>
        <p:nvPicPr>
          <p:cNvPr id="4" name="Diagram 3">
            <a:extLst>
              <a:ext uri="{FF2B5EF4-FFF2-40B4-BE49-F238E27FC236}">
                <a16:creationId xmlns:a16="http://schemas.microsoft.com/office/drawing/2014/main" id="{4BE699D9-148F-5B39-3E48-FCE9C3ECCBE4}"/>
              </a:ext>
            </a:extLst>
          </p:cNvPr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" y="546100"/>
            <a:ext cx="8293100" cy="612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Left-Right Arrow 4">
            <a:extLst>
              <a:ext uri="{FF2B5EF4-FFF2-40B4-BE49-F238E27FC236}">
                <a16:creationId xmlns:a16="http://schemas.microsoft.com/office/drawing/2014/main" id="{883DDED2-9B58-1978-1E38-909A60E5CF90}"/>
              </a:ext>
            </a:extLst>
          </p:cNvPr>
          <p:cNvSpPr/>
          <p:nvPr/>
        </p:nvSpPr>
        <p:spPr>
          <a:xfrm>
            <a:off x="2483768" y="4077072"/>
            <a:ext cx="720080" cy="484632"/>
          </a:xfrm>
          <a:prstGeom prst="leftRightArrow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7113" name="TextBox 7">
            <a:extLst>
              <a:ext uri="{FF2B5EF4-FFF2-40B4-BE49-F238E27FC236}">
                <a16:creationId xmlns:a16="http://schemas.microsoft.com/office/drawing/2014/main" id="{55D6F79C-5102-D53B-1353-58D72D0164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836613"/>
            <a:ext cx="342683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sz="2800" b="1" dirty="0">
                <a:latin typeface="Garamond" panose="02020404030301010803" pitchFamily="18" charset="0"/>
              </a:rPr>
              <a:t>external environment</a:t>
            </a:r>
            <a:endParaRPr lang="en-GB" altLang="en-US" sz="2800" b="1" dirty="0">
              <a:latin typeface="Garamond" panose="02020404030301010803" pitchFamily="18" charset="0"/>
            </a:endParaRPr>
          </a:p>
        </p:txBody>
      </p:sp>
      <p:sp>
        <p:nvSpPr>
          <p:cNvPr id="9" name="Left-Right Arrow 8">
            <a:extLst>
              <a:ext uri="{FF2B5EF4-FFF2-40B4-BE49-F238E27FC236}">
                <a16:creationId xmlns:a16="http://schemas.microsoft.com/office/drawing/2014/main" id="{E7BAAF30-EAC8-558D-BF65-BB6830FF6466}"/>
              </a:ext>
            </a:extLst>
          </p:cNvPr>
          <p:cNvSpPr/>
          <p:nvPr/>
        </p:nvSpPr>
        <p:spPr>
          <a:xfrm rot="3882763">
            <a:off x="643785" y="1589227"/>
            <a:ext cx="1110382" cy="484632"/>
          </a:xfrm>
          <a:prstGeom prst="leftRightArrow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0" name="Left-Right Arrow 9">
            <a:extLst>
              <a:ext uri="{FF2B5EF4-FFF2-40B4-BE49-F238E27FC236}">
                <a16:creationId xmlns:a16="http://schemas.microsoft.com/office/drawing/2014/main" id="{B338751E-910A-8B18-89F8-C885E967BB25}"/>
              </a:ext>
            </a:extLst>
          </p:cNvPr>
          <p:cNvSpPr/>
          <p:nvPr/>
        </p:nvSpPr>
        <p:spPr>
          <a:xfrm>
            <a:off x="2555776" y="5877272"/>
            <a:ext cx="720080" cy="484632"/>
          </a:xfrm>
          <a:prstGeom prst="leftRightArrow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9A52B24-4BE2-7245-BD94-617CEBE00DAB}"/>
              </a:ext>
            </a:extLst>
          </p:cNvPr>
          <p:cNvSpPr/>
          <p:nvPr/>
        </p:nvSpPr>
        <p:spPr>
          <a:xfrm>
            <a:off x="6084168" y="836712"/>
            <a:ext cx="2450232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The Id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8BB2CE-30D8-A2E8-5739-17F2EA4A4578}"/>
              </a:ext>
            </a:extLst>
          </p:cNvPr>
          <p:cNvSpPr/>
          <p:nvPr/>
        </p:nvSpPr>
        <p:spPr>
          <a:xfrm>
            <a:off x="6084168" y="2060848"/>
            <a:ext cx="2450232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The Ego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0EBD18E-1FE5-1E8E-2FCF-757713064E80}"/>
              </a:ext>
            </a:extLst>
          </p:cNvPr>
          <p:cNvSpPr/>
          <p:nvPr/>
        </p:nvSpPr>
        <p:spPr>
          <a:xfrm>
            <a:off x="6084168" y="3354528"/>
            <a:ext cx="2450232" cy="1032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The Superego</a:t>
            </a:r>
          </a:p>
        </p:txBody>
      </p:sp>
      <p:sp>
        <p:nvSpPr>
          <p:cNvPr id="7" name="Left-Right Arrow 6">
            <a:extLst>
              <a:ext uri="{FF2B5EF4-FFF2-40B4-BE49-F238E27FC236}">
                <a16:creationId xmlns:a16="http://schemas.microsoft.com/office/drawing/2014/main" id="{70A337B1-2CE5-5DB0-A9A2-99250E4658E0}"/>
              </a:ext>
            </a:extLst>
          </p:cNvPr>
          <p:cNvSpPr/>
          <p:nvPr/>
        </p:nvSpPr>
        <p:spPr>
          <a:xfrm rot="5400000">
            <a:off x="7282890" y="2247447"/>
            <a:ext cx="2016225" cy="484632"/>
          </a:xfrm>
          <a:prstGeom prst="leftRightArrow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>
            <a:extLst>
              <a:ext uri="{FF2B5EF4-FFF2-40B4-BE49-F238E27FC236}">
                <a16:creationId xmlns:a16="http://schemas.microsoft.com/office/drawing/2014/main" id="{8B5AB69D-8C73-C03B-6A7A-FCB4A04D84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b="1" dirty="0"/>
              <a:t>The role of conflict</a:t>
            </a:r>
            <a:endParaRPr lang="en-GB" alt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8E33C-9539-B0C6-0210-B3B6007D88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/>
              <a:t>Conflicts result in discomfort, </a:t>
            </a:r>
            <a:r>
              <a:rPr b="1" dirty="0">
                <a:solidFill>
                  <a:srgbClr val="C00000"/>
                </a:solidFill>
              </a:rPr>
              <a:t>anxiety</a:t>
            </a:r>
            <a:r>
              <a:rPr dirty="0"/>
              <a:t>, and impaired personality functioning (dysfunction)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They are resolved by ignoring or </a:t>
            </a:r>
            <a:r>
              <a:rPr lang="en-US" b="1" dirty="0">
                <a:solidFill>
                  <a:srgbClr val="C00000"/>
                </a:solidFill>
              </a:rPr>
              <a:t>excluding one of the conflicting elements from the conscious part of the psyche</a:t>
            </a:r>
            <a:endParaRPr lang="sr-Latn-RS" b="1" dirty="0">
              <a:solidFill>
                <a:srgbClr val="C00000"/>
              </a:solidFill>
            </a:endParaRPr>
          </a:p>
          <a:p>
            <a:endParaRPr lang="en-US" dirty="0"/>
          </a:p>
          <a:p>
            <a:r>
              <a:rPr lang="en-US" b="1" dirty="0">
                <a:solidFill>
                  <a:srgbClr val="C00000"/>
                </a:solidFill>
              </a:rPr>
              <a:t>Mechanisms of repression </a:t>
            </a:r>
            <a:r>
              <a:rPr lang="en-US" dirty="0"/>
              <a:t>are used to exclude contents or memories from the conscious part of the personality that cause discomfort or pain</a:t>
            </a:r>
          </a:p>
          <a:p>
            <a:pPr>
              <a:buNone/>
            </a:pPr>
            <a:r>
              <a:rPr lang="en-US" dirty="0"/>
              <a:t/>
            </a:r>
            <a:br>
              <a:rPr lang="en-US" dirty="0"/>
            </a:br>
            <a:endParaRPr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dirty="0"/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>
            <a:extLst>
              <a:ext uri="{FF2B5EF4-FFF2-40B4-BE49-F238E27FC236}">
                <a16:creationId xmlns:a16="http://schemas.microsoft.com/office/drawing/2014/main" id="{FF74F78D-FD1C-CAE1-9048-B524243EABA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RS" b="1" dirty="0"/>
              <a:t>S</a:t>
            </a:r>
            <a:r>
              <a:rPr lang="en-US" b="1" dirty="0" err="1"/>
              <a:t>uppression</a:t>
            </a:r>
            <a:endParaRPr lang="en-GB" altLang="en-US" b="1" dirty="0"/>
          </a:p>
        </p:txBody>
      </p:sp>
      <p:sp>
        <p:nvSpPr>
          <p:cNvPr id="51202" name="Content Placeholder 2">
            <a:extLst>
              <a:ext uri="{FF2B5EF4-FFF2-40B4-BE49-F238E27FC236}">
                <a16:creationId xmlns:a16="http://schemas.microsoft.com/office/drawing/2014/main" id="{E3CA38C8-300F-20DA-A3A8-8B87E1E73BB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work of the Super-ego, or what it does upon its command, is carried out by the Ego, which is submissive to it in that case</a:t>
            </a:r>
          </a:p>
          <a:p>
            <a:r>
              <a:rPr lang="en-US" b="1" dirty="0">
                <a:solidFill>
                  <a:srgbClr val="C00000"/>
                </a:solidFill>
              </a:rPr>
              <a:t>Involuntary exclusion </a:t>
            </a:r>
            <a:r>
              <a:rPr lang="en-US" dirty="0"/>
              <a:t>of conflicting or unpleasant thoughts, memories, or impulses from consciousness</a:t>
            </a:r>
          </a:p>
          <a:p>
            <a:r>
              <a:rPr lang="en-US" dirty="0"/>
              <a:t>This is </a:t>
            </a:r>
            <a:r>
              <a:rPr lang="en-US" b="1" dirty="0">
                <a:solidFill>
                  <a:srgbClr val="C00000"/>
                </a:solidFill>
              </a:rPr>
              <a:t>the primary mechanism </a:t>
            </a:r>
            <a:r>
              <a:rPr lang="en-US" dirty="0"/>
              <a:t>of Ego defense, while other mechanisms only reinforce </a:t>
            </a:r>
            <a:r>
              <a:rPr lang="sr-Latn-RS" dirty="0" err="1"/>
              <a:t>sup</a:t>
            </a:r>
            <a:r>
              <a:rPr lang="en-US" dirty="0"/>
              <a:t>pression</a:t>
            </a:r>
          </a:p>
          <a:p>
            <a:pPr>
              <a:buNone/>
            </a:pPr>
            <a:r>
              <a:rPr lang="en-US" dirty="0"/>
              <a:t/>
            </a:r>
            <a:br>
              <a:rPr lang="en-US" dirty="0"/>
            </a:br>
            <a:endParaRPr lang="sr-Latn-RS" dirty="0"/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en-US" dirty="0"/>
          </a:p>
          <a:p>
            <a:pPr eaLnBrk="1" hangingPunct="1">
              <a:buNone/>
            </a:pPr>
            <a:endParaRPr dirty="0"/>
          </a:p>
          <a:p>
            <a:pPr eaLnBrk="1" hangingPunct="1">
              <a:buNone/>
            </a:pPr>
            <a:endParaRPr lang="ru-RU" altLang="en-US" dirty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/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1CDD6-C4E9-CB84-DADD-5A6394FF3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dirty="0"/>
              <a:t>Levels of consciousness relevant to suppression:</a:t>
            </a:r>
            <a:endParaRPr lang="en-GB" b="1" dirty="0"/>
          </a:p>
        </p:txBody>
      </p:sp>
      <p:sp>
        <p:nvSpPr>
          <p:cNvPr id="53250" name="Content Placeholder 2">
            <a:extLst>
              <a:ext uri="{FF2B5EF4-FFF2-40B4-BE49-F238E27FC236}">
                <a16:creationId xmlns:a16="http://schemas.microsoft.com/office/drawing/2014/main" id="{1D7EEC08-E12F-0E25-1771-C69DE30B695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b="1" dirty="0"/>
              <a:t>conscious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b="1" dirty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b="1" dirty="0"/>
              <a:t>preconscious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b="1" dirty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b="1" dirty="0"/>
              <a:t>subconscious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b="1" dirty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b="1" dirty="0"/>
              <a:t>unconscious</a:t>
            </a:r>
            <a:endParaRPr lang="en-GB" altLang="en-US" b="1" dirty="0"/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00F8518A-2FFB-923A-12F5-D2E20CE6ABF5}"/>
              </a:ext>
            </a:extLst>
          </p:cNvPr>
          <p:cNvSpPr/>
          <p:nvPr/>
        </p:nvSpPr>
        <p:spPr>
          <a:xfrm rot="5400000">
            <a:off x="4300424" y="1939320"/>
            <a:ext cx="576064" cy="876320"/>
          </a:xfrm>
          <a:prstGeom prst="rightArrow">
            <a:avLst/>
          </a:prstGeom>
          <a:solidFill>
            <a:srgbClr val="C00000"/>
          </a:solidFill>
          <a:ln w="38100" cap="flat">
            <a:noFill/>
            <a:miter lim="4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584200" eaLnBrk="1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200" dirty="0">
              <a:solidFill>
                <a:srgbClr val="C00000"/>
              </a:solidFill>
              <a:latin typeface="+mn-lt"/>
              <a:cs typeface="+mn-cs"/>
              <a:sym typeface="Helvetica Neue Medium"/>
            </a:endParaRPr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4DB32AEF-6F48-A12B-CFCC-B51B374229EB}"/>
              </a:ext>
            </a:extLst>
          </p:cNvPr>
          <p:cNvSpPr/>
          <p:nvPr/>
        </p:nvSpPr>
        <p:spPr>
          <a:xfrm rot="5400000">
            <a:off x="4300424" y="3091448"/>
            <a:ext cx="576064" cy="876320"/>
          </a:xfrm>
          <a:prstGeom prst="rightArrow">
            <a:avLst/>
          </a:prstGeom>
          <a:solidFill>
            <a:srgbClr val="C00000"/>
          </a:solidFill>
          <a:ln w="38100" cap="flat">
            <a:noFill/>
            <a:miter lim="4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584200" eaLnBrk="1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200" dirty="0">
              <a:solidFill>
                <a:srgbClr val="C00000"/>
              </a:solidFill>
              <a:latin typeface="+mn-lt"/>
              <a:cs typeface="+mn-cs"/>
              <a:sym typeface="Helvetica Neue Medium"/>
            </a:endParaRPr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2DA2A6B6-09F3-8FE2-40FC-CEA9B98FEE3D}"/>
              </a:ext>
            </a:extLst>
          </p:cNvPr>
          <p:cNvSpPr/>
          <p:nvPr/>
        </p:nvSpPr>
        <p:spPr>
          <a:xfrm rot="5400000">
            <a:off x="4300424" y="4099560"/>
            <a:ext cx="576064" cy="876320"/>
          </a:xfrm>
          <a:prstGeom prst="rightArrow">
            <a:avLst/>
          </a:prstGeom>
          <a:solidFill>
            <a:srgbClr val="C00000"/>
          </a:solidFill>
          <a:ln w="38100" cap="flat">
            <a:noFill/>
            <a:miter lim="4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584200" eaLnBrk="1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200" dirty="0">
              <a:solidFill>
                <a:srgbClr val="C00000"/>
              </a:solidFill>
              <a:latin typeface="+mn-lt"/>
              <a:cs typeface="+mn-cs"/>
              <a:sym typeface="Helvetica Neue Medium"/>
            </a:endParaRPr>
          </a:p>
        </p:txBody>
      </p:sp>
      <p:sp>
        <p:nvSpPr>
          <p:cNvPr id="53260" name="TextBox 10">
            <a:extLst>
              <a:ext uri="{FF2B5EF4-FFF2-40B4-BE49-F238E27FC236}">
                <a16:creationId xmlns:a16="http://schemas.microsoft.com/office/drawing/2014/main" id="{A2ACC95B-0F35-B5B2-2BE9-B37DE5B0EE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5876925"/>
            <a:ext cx="78486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sz="2800" dirty="0">
                <a:latin typeface="Garamond" panose="02020404030301010803" pitchFamily="18" charset="0"/>
              </a:rPr>
              <a:t/>
            </a:r>
            <a:br>
              <a:rPr lang="en-US" sz="2800" dirty="0">
                <a:latin typeface="Garamond" panose="02020404030301010803" pitchFamily="18" charset="0"/>
              </a:rPr>
            </a:br>
            <a:r>
              <a:rPr lang="sr-Latn-RS" sz="2800" dirty="0">
                <a:latin typeface="Garamond" panose="02020404030301010803" pitchFamily="18" charset="0"/>
              </a:rPr>
              <a:t>*</a:t>
            </a:r>
            <a:r>
              <a:rPr lang="en-US" sz="2800" dirty="0">
                <a:latin typeface="Garamond" panose="02020404030301010803" pitchFamily="18" charset="0"/>
              </a:rPr>
              <a:t>Energy expenditure (counterinvestment)</a:t>
            </a:r>
            <a:endParaRPr lang="en-GB" altLang="en-US" sz="2800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>
            <a:extLst>
              <a:ext uri="{FF2B5EF4-FFF2-40B4-BE49-F238E27FC236}">
                <a16:creationId xmlns:a16="http://schemas.microsoft.com/office/drawing/2014/main" id="{EF6A82DC-F429-1843-5A0D-78492448B9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b="1" dirty="0"/>
              <a:t>Significance of Ego defense mechanisms</a:t>
            </a:r>
            <a:endParaRPr lang="en-GB" altLang="en-US" b="1" dirty="0"/>
          </a:p>
        </p:txBody>
      </p:sp>
      <p:sp>
        <p:nvSpPr>
          <p:cNvPr id="55298" name="Content Placeholder 2">
            <a:extLst>
              <a:ext uri="{FF2B5EF4-FFF2-40B4-BE49-F238E27FC236}">
                <a16:creationId xmlns:a16="http://schemas.microsoft.com/office/drawing/2014/main" id="{126451CC-67D7-17BA-3510-108578A7BB4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dirty="0"/>
          </a:p>
          <a:p>
            <a:pPr eaLnBrk="1" hangingPunct="1"/>
            <a:r>
              <a:rPr dirty="0"/>
              <a:t>Psychic phenomena used to support the process of suppression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en-US" dirty="0"/>
          </a:p>
          <a:p>
            <a:pPr eaLnBrk="1" hangingPunct="1"/>
            <a:r>
              <a:rPr dirty="0"/>
              <a:t>The primary function of Ego defense mechanisms is:</a:t>
            </a:r>
          </a:p>
          <a:p>
            <a:pPr lvl="1" eaLnBrk="1" hangingPunct="1"/>
            <a:r>
              <a:rPr dirty="0"/>
              <a:t>reduction of anxiety,</a:t>
            </a:r>
          </a:p>
          <a:p>
            <a:pPr lvl="1" eaLnBrk="1" hangingPunct="1"/>
            <a:r>
              <a:rPr dirty="0"/>
              <a:t>protection of the Ego,</a:t>
            </a:r>
          </a:p>
          <a:p>
            <a:pPr lvl="1" eaLnBrk="1" hangingPunct="1"/>
            <a:r>
              <a:rPr dirty="0"/>
              <a:t>support of suppression.</a:t>
            </a:r>
          </a:p>
          <a:p>
            <a:pPr eaLnBrk="1" hangingPunct="1"/>
            <a:endParaRPr lang="en-GB" altLang="en-US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>
            <a:extLst>
              <a:ext uri="{FF2B5EF4-FFF2-40B4-BE49-F238E27FC236}">
                <a16:creationId xmlns:a16="http://schemas.microsoft.com/office/drawing/2014/main" id="{C81BC781-A57B-F4D2-FC1B-3640F8423B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dirty="0"/>
              <a:t>Theories of personality</a:t>
            </a:r>
            <a:endParaRPr lang="en-GB" alt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263529-BE26-533C-E798-0B374D690F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dirty="0"/>
              <a:t>Human functioning in its totality, attempting to </a:t>
            </a:r>
            <a:r>
              <a:rPr b="1" dirty="0">
                <a:solidFill>
                  <a:srgbClr val="C00000"/>
                </a:solidFill>
              </a:rPr>
              <a:t>integrate</a:t>
            </a:r>
            <a:r>
              <a:rPr dirty="0"/>
              <a:t>: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dirty="0"/>
              <a:t>Inherited nature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dirty="0"/>
              <a:t>Individual development of personality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dirty="0"/>
              <a:t>Everyday life events</a:t>
            </a:r>
            <a:endParaRPr lang="sr-Latn-RS" dirty="0"/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b="1" dirty="0">
                <a:solidFill>
                  <a:srgbClr val="C00000"/>
                </a:solidFill>
              </a:rPr>
              <a:t>Formative significance </a:t>
            </a:r>
            <a:r>
              <a:rPr dirty="0"/>
              <a:t>of one of the factors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dirty="0"/>
              <a:t>Theories of personality have emerged as a </a:t>
            </a:r>
            <a:r>
              <a:rPr b="1" dirty="0">
                <a:solidFill>
                  <a:srgbClr val="C00000"/>
                </a:solidFill>
              </a:rPr>
              <a:t>synthesis</a:t>
            </a:r>
            <a:r>
              <a:rPr dirty="0"/>
              <a:t> of psychological studies and knowledge</a:t>
            </a:r>
            <a:endParaRPr lang="en-GB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>
            <a:extLst>
              <a:ext uri="{FF2B5EF4-FFF2-40B4-BE49-F238E27FC236}">
                <a16:creationId xmlns:a16="http://schemas.microsoft.com/office/drawing/2014/main" id="{3AB10FB2-D357-2801-7B32-CDDBC68BA7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GB" alt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D44530F-7FDB-4B58-4A86-B2A6C80F61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1564040"/>
              </p:ext>
            </p:extLst>
          </p:nvPr>
        </p:nvGraphicFramePr>
        <p:xfrm>
          <a:off x="250825" y="115888"/>
          <a:ext cx="8640763" cy="665327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1420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986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4665">
                <a:tc>
                  <a:txBody>
                    <a:bodyPr/>
                    <a:lstStyle/>
                    <a:p>
                      <a:r>
                        <a:rPr dirty="0"/>
                        <a:t>Ego defense mechanism</a:t>
                      </a:r>
                    </a:p>
                  </a:txBody>
                  <a:tcPr marL="91438" marR="91438" marT="45719" marB="45719" anchor="ctr"/>
                </a:tc>
                <a:tc>
                  <a:txBody>
                    <a:bodyPr/>
                    <a:lstStyle/>
                    <a:p>
                      <a:r>
                        <a:rPr lang="sr-Latn-RS" dirty="0"/>
                        <a:t>E</a:t>
                      </a:r>
                      <a:r>
                        <a:rPr dirty="0" err="1"/>
                        <a:t>xplanation</a:t>
                      </a:r>
                      <a:endParaRPr dirty="0"/>
                    </a:p>
                  </a:txBody>
                  <a:tcPr marL="91438" marR="91438" marT="45719" marB="45719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68">
                <a:tc>
                  <a:txBody>
                    <a:bodyPr/>
                    <a:lstStyle/>
                    <a:p>
                      <a:r>
                        <a:rPr b="1" dirty="0"/>
                        <a:t>sublimation</a:t>
                      </a:r>
                    </a:p>
                  </a:txBody>
                  <a:tcPr marL="91438" marR="91438" marT="45719" marB="45719" anchor="ctr"/>
                </a:tc>
                <a:tc>
                  <a:txBody>
                    <a:bodyPr/>
                    <a:lstStyle/>
                    <a:p>
                      <a:r>
                        <a:rPr dirty="0"/>
                        <a:t>weakening one instinctual impulse by using </a:t>
                      </a:r>
                      <a:r>
                        <a:rPr sz="18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the energy of another</a:t>
                      </a:r>
                    </a:p>
                  </a:txBody>
                  <a:tcPr marL="91438" marR="91438" marT="45719" marB="45719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68">
                <a:tc>
                  <a:txBody>
                    <a:bodyPr/>
                    <a:lstStyle/>
                    <a:p>
                      <a:r>
                        <a:rPr b="1" dirty="0"/>
                        <a:t>introjection</a:t>
                      </a:r>
                    </a:p>
                  </a:txBody>
                  <a:tcPr marL="91438" marR="91438" marT="45719" marB="45719" anchor="ctr"/>
                </a:tc>
                <a:tc>
                  <a:txBody>
                    <a:bodyPr/>
                    <a:lstStyle/>
                    <a:p>
                      <a:r>
                        <a:rPr sz="18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assimilation of</a:t>
                      </a:r>
                      <a:r>
                        <a:rPr lang="sr-Latn-RS" sz="18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sz="18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 an object </a:t>
                      </a:r>
                      <a:r>
                        <a:rPr dirty="0"/>
                        <a:t>into one's own Ego or Superego</a:t>
                      </a:r>
                    </a:p>
                  </a:txBody>
                  <a:tcPr marL="91438" marR="91438" marT="45719" marB="45719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2040">
                <a:tc>
                  <a:txBody>
                    <a:bodyPr/>
                    <a:lstStyle/>
                    <a:p>
                      <a:r>
                        <a:rPr b="1" dirty="0"/>
                        <a:t>identification</a:t>
                      </a:r>
                    </a:p>
                  </a:txBody>
                  <a:tcPr marL="91438" marR="91438" marT="45719" marB="45719" anchor="ctr"/>
                </a:tc>
                <a:tc>
                  <a:txBody>
                    <a:bodyPr/>
                    <a:lstStyle/>
                    <a:p>
                      <a:r>
                        <a:rPr dirty="0"/>
                        <a:t>unconscious </a:t>
                      </a:r>
                      <a:r>
                        <a:rPr sz="18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acceptance of another person's model</a:t>
                      </a:r>
                    </a:p>
                  </a:txBody>
                  <a:tcPr marL="91438" marR="91438" marT="45719" marB="45719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068">
                <a:tc>
                  <a:txBody>
                    <a:bodyPr/>
                    <a:lstStyle/>
                    <a:p>
                      <a:r>
                        <a:rPr b="1" dirty="0"/>
                        <a:t>substitution</a:t>
                      </a:r>
                    </a:p>
                  </a:txBody>
                  <a:tcPr marL="91438" marR="91438" marT="45719" marB="45719" anchor="ctr"/>
                </a:tc>
                <a:tc>
                  <a:txBody>
                    <a:bodyPr/>
                    <a:lstStyle/>
                    <a:p>
                      <a:r>
                        <a:rPr sz="18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replacing </a:t>
                      </a:r>
                      <a:r>
                        <a:rPr lang="sr-Latn-RS" sz="18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sz="18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an object </a:t>
                      </a:r>
                      <a:r>
                        <a:rPr dirty="0"/>
                        <a:t>with which instinctual impulses are satisfied</a:t>
                      </a:r>
                    </a:p>
                  </a:txBody>
                  <a:tcPr marL="91438" marR="91438" marT="45719" marB="45719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88698">
                <a:tc>
                  <a:txBody>
                    <a:bodyPr/>
                    <a:lstStyle/>
                    <a:p>
                      <a:r>
                        <a:rPr b="1" dirty="0"/>
                        <a:t>rationalization</a:t>
                      </a:r>
                    </a:p>
                  </a:txBody>
                  <a:tcPr marL="91438" marR="91438" marT="45719" marB="45719" anchor="ctr"/>
                </a:tc>
                <a:tc>
                  <a:txBody>
                    <a:bodyPr/>
                    <a:lstStyle/>
                    <a:p>
                      <a:r>
                        <a:rPr dirty="0"/>
                        <a:t>accepting or resorting to socially acceptable, more or less </a:t>
                      </a:r>
                      <a:r>
                        <a:rPr sz="18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logical explanations </a:t>
                      </a:r>
                      <a:r>
                        <a:rPr dirty="0"/>
                        <a:t>for actions or decisions that are currently produced by unconscious impulses</a:t>
                      </a:r>
                    </a:p>
                  </a:txBody>
                  <a:tcPr marL="91438" marR="91438" marT="45719" marB="45719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68840">
                <a:tc>
                  <a:txBody>
                    <a:bodyPr/>
                    <a:lstStyle/>
                    <a:p>
                      <a:r>
                        <a:rPr b="1" dirty="0"/>
                        <a:t>reactive formation</a:t>
                      </a:r>
                    </a:p>
                  </a:txBody>
                  <a:tcPr marL="91438" marR="91438" marT="45719" marB="45719" anchor="ctr"/>
                </a:tc>
                <a:tc>
                  <a:txBody>
                    <a:bodyPr/>
                    <a:lstStyle/>
                    <a:p>
                      <a:r>
                        <a:rPr dirty="0"/>
                        <a:t>going to </a:t>
                      </a:r>
                      <a:r>
                        <a:rPr sz="18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the opposite extreme</a:t>
                      </a:r>
                      <a:r>
                        <a:rPr dirty="0"/>
                        <a:t>, overcompensation for unacceptable impulses</a:t>
                      </a:r>
                    </a:p>
                  </a:txBody>
                  <a:tcPr marL="91438" marR="91438" marT="45719" marB="45719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14383">
                <a:tc>
                  <a:txBody>
                    <a:bodyPr/>
                    <a:lstStyle/>
                    <a:p>
                      <a:r>
                        <a:rPr b="1" dirty="0"/>
                        <a:t>projection</a:t>
                      </a:r>
                    </a:p>
                  </a:txBody>
                  <a:tcPr marL="91438" marR="91438" marT="45719" marB="45719" anchor="ctr"/>
                </a:tc>
                <a:tc>
                  <a:txBody>
                    <a:bodyPr/>
                    <a:lstStyle/>
                    <a:p>
                      <a:r>
                        <a:rPr sz="18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attributing </a:t>
                      </a:r>
                      <a:r>
                        <a:rPr dirty="0"/>
                        <a:t>one's own thoughts, emotions, or impulses </a:t>
                      </a:r>
                      <a:r>
                        <a:rPr sz="18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to another person</a:t>
                      </a:r>
                      <a:r>
                        <a:rPr dirty="0"/>
                        <a:t>, localizing </a:t>
                      </a:r>
                      <a:r>
                        <a:rPr lang="sr-Latn-RS" dirty="0"/>
                        <a:t> </a:t>
                      </a:r>
                      <a:r>
                        <a:rPr dirty="0"/>
                        <a:t>them in objects of the external world</a:t>
                      </a:r>
                    </a:p>
                  </a:txBody>
                  <a:tcPr marL="91438" marR="91438" marT="45719" marB="45719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14383">
                <a:tc>
                  <a:txBody>
                    <a:bodyPr/>
                    <a:lstStyle/>
                    <a:p>
                      <a:r>
                        <a:rPr b="1" dirty="0"/>
                        <a:t>regression</a:t>
                      </a:r>
                    </a:p>
                  </a:txBody>
                  <a:tcPr marL="91438" marR="91438" marT="45719" marB="45719" anchor="ctr"/>
                </a:tc>
                <a:tc>
                  <a:txBody>
                    <a:bodyPr/>
                    <a:lstStyle/>
                    <a:p>
                      <a:r>
                        <a:rPr dirty="0"/>
                        <a:t>a tendency for the personality to </a:t>
                      </a:r>
                      <a:r>
                        <a:rPr sz="18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return to an earlier situation</a:t>
                      </a:r>
                      <a:r>
                        <a:rPr dirty="0"/>
                        <a:t> that is more pleasant because the current situation is distressing, intolerable</a:t>
                      </a:r>
                    </a:p>
                  </a:txBody>
                  <a:tcPr marL="91438" marR="91438" marT="45719" marB="45719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>
            <a:extLst>
              <a:ext uri="{FF2B5EF4-FFF2-40B4-BE49-F238E27FC236}">
                <a16:creationId xmlns:a16="http://schemas.microsoft.com/office/drawing/2014/main" id="{B929D68D-0889-1919-5416-8452B44CD3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b="1" dirty="0"/>
              <a:t>Phases in psychosocial and psychosocial development</a:t>
            </a:r>
            <a:endParaRPr lang="en-GB" altLang="en-US" b="1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4F5C49A-4A50-6539-2F3C-6BC37CD2ECAF}"/>
              </a:ext>
            </a:extLst>
          </p:cNvPr>
          <p:cNvPicPr>
            <a:picLocks noGrp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2700" y="1689100"/>
            <a:ext cx="8890000" cy="1676400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EE045EF-5C46-11E6-3013-20A4158B31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3429000"/>
            <a:ext cx="1728787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Char char="-"/>
            </a:pPr>
            <a:r>
              <a:rPr b="1" dirty="0">
                <a:solidFill>
                  <a:srgbClr val="C00000"/>
                </a:solidFill>
                <a:latin typeface="Garamond" panose="02020404030301010803" pitchFamily="18" charset="0"/>
              </a:rPr>
              <a:t>passive</a:t>
            </a:r>
          </a:p>
          <a:p>
            <a:pPr eaLnBrk="1" hangingPunct="1"/>
            <a:r>
              <a:rPr dirty="0">
                <a:latin typeface="Garamond" panose="02020404030301010803" pitchFamily="18" charset="0"/>
              </a:rPr>
              <a:t>(sucking, dependency)</a:t>
            </a:r>
          </a:p>
          <a:p>
            <a:pPr eaLnBrk="1" hangingPunct="1">
              <a:buFontTx/>
              <a:buChar char="-"/>
            </a:pPr>
            <a:r>
              <a:rPr b="1" dirty="0">
                <a:solidFill>
                  <a:srgbClr val="C00000"/>
                </a:solidFill>
                <a:latin typeface="Garamond" panose="02020404030301010803" pitchFamily="18" charset="0"/>
              </a:rPr>
              <a:t>active</a:t>
            </a:r>
          </a:p>
          <a:p>
            <a:pPr eaLnBrk="1" hangingPunct="1"/>
            <a:r>
              <a:rPr dirty="0">
                <a:latin typeface="Garamond" panose="02020404030301010803" pitchFamily="18" charset="0"/>
              </a:rPr>
              <a:t>(biting, aggression, sadism)</a:t>
            </a:r>
          </a:p>
          <a:p>
            <a:pPr eaLnBrk="1" hangingPunct="1"/>
            <a:endParaRPr lang="en-US" altLang="en-US" b="1" dirty="0">
              <a:solidFill>
                <a:srgbClr val="C00000"/>
              </a:solidFill>
              <a:latin typeface="Garamond" panose="02020404030301010803" pitchFamily="18" charset="0"/>
            </a:endParaRPr>
          </a:p>
          <a:p>
            <a:pPr eaLnBrk="1" hangingPunct="1">
              <a:buFontTx/>
              <a:buChar char="-"/>
            </a:pPr>
            <a:r>
              <a:rPr b="1" dirty="0">
                <a:latin typeface="Garamond" panose="02020404030301010803" pitchFamily="18" charset="0"/>
              </a:rPr>
              <a:t>obesity</a:t>
            </a:r>
          </a:p>
          <a:p>
            <a:pPr eaLnBrk="1" hangingPunct="1">
              <a:buFontTx/>
              <a:buChar char="-"/>
            </a:pPr>
            <a:r>
              <a:rPr b="1" dirty="0">
                <a:latin typeface="Garamond" panose="02020404030301010803" pitchFamily="18" charset="0"/>
              </a:rPr>
              <a:t>anorexia</a:t>
            </a:r>
          </a:p>
          <a:p>
            <a:pPr eaLnBrk="1" hangingPunct="1">
              <a:buFontTx/>
              <a:buChar char="-"/>
            </a:pPr>
            <a:r>
              <a:rPr b="1" dirty="0">
                <a:latin typeface="Garamond" panose="02020404030301010803" pitchFamily="18" charset="0"/>
              </a:rPr>
              <a:t>alcoholism</a:t>
            </a:r>
          </a:p>
          <a:p>
            <a:pPr eaLnBrk="1" hangingPunct="1">
              <a:buFontTx/>
              <a:buChar char="-"/>
            </a:pPr>
            <a:r>
              <a:rPr b="1" dirty="0">
                <a:latin typeface="Garamond" panose="02020404030301010803" pitchFamily="18" charset="0"/>
              </a:rPr>
              <a:t>depression</a:t>
            </a:r>
            <a:endParaRPr lang="en-GB" altLang="en-US" b="1" dirty="0">
              <a:latin typeface="Garamond" panose="02020404030301010803" pitchFamily="18" charset="0"/>
            </a:endParaRPr>
          </a:p>
        </p:txBody>
      </p:sp>
      <p:sp>
        <p:nvSpPr>
          <p:cNvPr id="59396" name="TextBox 5">
            <a:extLst>
              <a:ext uri="{FF2B5EF4-FFF2-40B4-BE49-F238E27FC236}">
                <a16:creationId xmlns:a16="http://schemas.microsoft.com/office/drawing/2014/main" id="{1A3DC074-DD18-1029-13FC-A36A6F01A5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3068638"/>
            <a:ext cx="89646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b="1" dirty="0">
                <a:latin typeface="Garamond" panose="02020404030301010803" pitchFamily="18" charset="0"/>
              </a:rPr>
              <a:t> </a:t>
            </a:r>
            <a:r>
              <a:rPr b="1" dirty="0">
                <a:latin typeface="Garamond" panose="02020404030301010803" pitchFamily="18" charset="0"/>
              </a:rPr>
              <a:t>1st year</a:t>
            </a:r>
            <a:r>
              <a:rPr lang="sr-Cyrl-RS" b="1" dirty="0">
                <a:latin typeface="Garamond" panose="02020404030301010803" pitchFamily="18" charset="0"/>
              </a:rPr>
              <a:t>                     </a:t>
            </a:r>
            <a:r>
              <a:rPr b="1" dirty="0">
                <a:latin typeface="Garamond" panose="02020404030301010803" pitchFamily="18" charset="0"/>
              </a:rPr>
              <a:t> 2nd year </a:t>
            </a:r>
            <a:r>
              <a:rPr lang="sr-Cyrl-RS" b="1" dirty="0">
                <a:latin typeface="Garamond" panose="02020404030301010803" pitchFamily="18" charset="0"/>
              </a:rPr>
              <a:t>               </a:t>
            </a:r>
            <a:r>
              <a:rPr b="1" dirty="0">
                <a:latin typeface="Garamond" panose="02020404030301010803" pitchFamily="18" charset="0"/>
              </a:rPr>
              <a:t>3-6 years </a:t>
            </a:r>
            <a:r>
              <a:rPr lang="sr-Cyrl-RS" b="1" dirty="0">
                <a:latin typeface="Garamond" panose="02020404030301010803" pitchFamily="18" charset="0"/>
              </a:rPr>
              <a:t>               </a:t>
            </a:r>
            <a:r>
              <a:rPr b="1" dirty="0">
                <a:latin typeface="Garamond" panose="02020404030301010803" pitchFamily="18" charset="0"/>
              </a:rPr>
              <a:t>7-11 years </a:t>
            </a:r>
            <a:r>
              <a:rPr lang="sr-Cyrl-RS" b="1" dirty="0">
                <a:latin typeface="Garamond" panose="02020404030301010803" pitchFamily="18" charset="0"/>
              </a:rPr>
              <a:t>           </a:t>
            </a:r>
            <a:r>
              <a:rPr b="1" dirty="0">
                <a:latin typeface="Garamond" panose="02020404030301010803" pitchFamily="18" charset="0"/>
              </a:rPr>
              <a:t>11-13 years</a:t>
            </a:r>
            <a:endParaRPr lang="en-GB" altLang="en-US" b="1" dirty="0">
              <a:latin typeface="Garamond" panose="02020404030301010803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D0FD56-4142-B32A-8247-89D4E2126D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4388" y="3500438"/>
            <a:ext cx="1728787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Char char="-"/>
            </a:pPr>
            <a:r>
              <a:rPr b="1" dirty="0">
                <a:solidFill>
                  <a:srgbClr val="C00000"/>
                </a:solidFill>
                <a:latin typeface="Garamond" panose="02020404030301010803" pitchFamily="18" charset="0"/>
              </a:rPr>
              <a:t>acute phase</a:t>
            </a:r>
          </a:p>
          <a:p>
            <a:pPr eaLnBrk="1" hangingPunct="1">
              <a:buFontTx/>
              <a:buChar char="-"/>
            </a:pPr>
            <a:r>
              <a:rPr b="1" dirty="0" err="1">
                <a:solidFill>
                  <a:srgbClr val="C00000"/>
                </a:solidFill>
                <a:latin typeface="Garamond" panose="02020404030301010803" pitchFamily="18" charset="0"/>
              </a:rPr>
              <a:t>midphase</a:t>
            </a:r>
            <a:endParaRPr b="1" dirty="0">
              <a:solidFill>
                <a:srgbClr val="C00000"/>
              </a:solidFill>
              <a:latin typeface="Garamond" panose="02020404030301010803" pitchFamily="18" charset="0"/>
            </a:endParaRPr>
          </a:p>
          <a:p>
            <a:pPr eaLnBrk="1" hangingPunct="1">
              <a:buFontTx/>
              <a:buChar char="-"/>
            </a:pPr>
            <a:r>
              <a:rPr b="1" dirty="0">
                <a:solidFill>
                  <a:srgbClr val="C00000"/>
                </a:solidFill>
                <a:latin typeface="Garamond" panose="02020404030301010803" pitchFamily="18" charset="0"/>
              </a:rPr>
              <a:t>late phase</a:t>
            </a:r>
          </a:p>
          <a:p>
            <a:pPr eaLnBrk="1" hangingPunct="1"/>
            <a:endParaRPr lang="en-US" altLang="en-US" b="1" dirty="0">
              <a:solidFill>
                <a:srgbClr val="C00000"/>
              </a:solidFill>
              <a:latin typeface="Garamond" panose="02020404030301010803" pitchFamily="18" charset="0"/>
            </a:endParaRPr>
          </a:p>
          <a:p>
            <a:pPr eaLnBrk="1" hangingPunct="1">
              <a:buFontTx/>
              <a:buChar char="-"/>
            </a:pPr>
            <a:r>
              <a:rPr b="1" dirty="0">
                <a:solidFill>
                  <a:srgbClr val="C00000"/>
                </a:solidFill>
                <a:latin typeface="Garamond" panose="02020404030301010803" pitchFamily="18" charset="0"/>
              </a:rPr>
              <a:t>dependency - independence</a:t>
            </a:r>
          </a:p>
          <a:p>
            <a:pPr eaLnBrk="1" hangingPunct="1">
              <a:buFontTx/>
              <a:buChar char="-"/>
            </a:pPr>
            <a:r>
              <a:rPr b="1" dirty="0">
                <a:solidFill>
                  <a:srgbClr val="C00000"/>
                </a:solidFill>
                <a:latin typeface="Garamond" panose="02020404030301010803" pitchFamily="18" charset="0"/>
              </a:rPr>
              <a:t>authority</a:t>
            </a:r>
          </a:p>
          <a:p>
            <a:pPr eaLnBrk="1" hangingPunct="1">
              <a:buFontTx/>
              <a:buChar char="-"/>
            </a:pPr>
            <a:endParaRPr lang="en-US" altLang="en-US" b="1" dirty="0">
              <a:solidFill>
                <a:srgbClr val="C00000"/>
              </a:solidFill>
              <a:latin typeface="Garamond" panose="02020404030301010803" pitchFamily="18" charset="0"/>
            </a:endParaRPr>
          </a:p>
          <a:p>
            <a:pPr eaLnBrk="1" hangingPunct="1">
              <a:buFontTx/>
              <a:buChar char="-"/>
            </a:pPr>
            <a:endParaRPr lang="en-US" altLang="en-US" b="1" dirty="0">
              <a:solidFill>
                <a:srgbClr val="C00000"/>
              </a:solidFill>
              <a:latin typeface="Garamond" panose="02020404030301010803" pitchFamily="18" charset="0"/>
            </a:endParaRPr>
          </a:p>
          <a:p>
            <a:pPr eaLnBrk="1" hangingPunct="1">
              <a:buFontTx/>
              <a:buChar char="-"/>
            </a:pPr>
            <a:endParaRPr lang="en-US" altLang="en-US" b="1" dirty="0">
              <a:solidFill>
                <a:srgbClr val="C00000"/>
              </a:solidFill>
              <a:latin typeface="Garamond" panose="02020404030301010803" pitchFamily="18" charset="0"/>
            </a:endParaRPr>
          </a:p>
          <a:p>
            <a:pPr eaLnBrk="1" hangingPunct="1">
              <a:buFontTx/>
              <a:buChar char="-"/>
            </a:pPr>
            <a:endParaRPr lang="en-US" altLang="en-US" b="1" dirty="0">
              <a:solidFill>
                <a:srgbClr val="C00000"/>
              </a:solidFill>
              <a:latin typeface="Garamond" panose="02020404030301010803" pitchFamily="18" charset="0"/>
            </a:endParaRPr>
          </a:p>
          <a:p>
            <a:pPr eaLnBrk="1" hangingPunct="1">
              <a:buFontTx/>
              <a:buChar char="-"/>
            </a:pPr>
            <a:endParaRPr lang="en-US" altLang="en-US" b="1" dirty="0">
              <a:solidFill>
                <a:srgbClr val="C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9D68402-9CE0-5B51-E41E-8AFE50B17902}"/>
              </a:ext>
            </a:extLst>
          </p:cNvPr>
          <p:cNvGrpSpPr/>
          <p:nvPr/>
        </p:nvGrpSpPr>
        <p:grpSpPr>
          <a:xfrm>
            <a:off x="323528" y="2203264"/>
            <a:ext cx="8094768" cy="4713494"/>
            <a:chOff x="323528" y="2203264"/>
            <a:chExt cx="8094768" cy="4713494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7EE6676-3287-BBBB-EC00-44399BE158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8175" y="3500438"/>
              <a:ext cx="1727200" cy="3416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buFontTx/>
                <a:buChar char="-"/>
              </a:pPr>
              <a:r>
                <a:rPr b="1" dirty="0">
                  <a:solidFill>
                    <a:srgbClr val="C00000"/>
                  </a:solidFill>
                  <a:latin typeface="Garamond" panose="02020404030301010803" pitchFamily="18" charset="0"/>
                </a:rPr>
                <a:t>expulsion phase </a:t>
              </a:r>
              <a:r>
                <a:rPr dirty="0">
                  <a:latin typeface="Garamond" panose="02020404030301010803" pitchFamily="18" charset="0"/>
                </a:rPr>
                <a:t>(expulsive)</a:t>
              </a:r>
            </a:p>
            <a:p>
              <a:pPr eaLnBrk="1" hangingPunct="1">
                <a:buFontTx/>
                <a:buChar char="-"/>
              </a:pPr>
              <a:r>
                <a:rPr b="1" dirty="0">
                  <a:solidFill>
                    <a:srgbClr val="C00000"/>
                  </a:solidFill>
                  <a:latin typeface="Garamond" panose="02020404030301010803" pitchFamily="18" charset="0"/>
                </a:rPr>
                <a:t>retention phase </a:t>
              </a:r>
              <a:r>
                <a:rPr dirty="0">
                  <a:latin typeface="Garamond" panose="02020404030301010803" pitchFamily="18" charset="0"/>
                </a:rPr>
                <a:t>(retentive)</a:t>
              </a:r>
            </a:p>
            <a:p>
              <a:pPr eaLnBrk="1" hangingPunct="1"/>
              <a:endParaRPr lang="en-US" altLang="en-US" b="1" dirty="0">
                <a:solidFill>
                  <a:srgbClr val="C00000"/>
                </a:solidFill>
                <a:latin typeface="Garamond" panose="02020404030301010803" pitchFamily="18" charset="0"/>
              </a:endParaRPr>
            </a:p>
            <a:p>
              <a:pPr eaLnBrk="1" hangingPunct="1">
                <a:buFontTx/>
                <a:buChar char="-"/>
              </a:pPr>
              <a:endParaRPr lang="en-US" b="1" dirty="0">
                <a:latin typeface="Garamond" panose="02020404030301010803" pitchFamily="18" charset="0"/>
              </a:endParaRPr>
            </a:p>
            <a:p>
              <a:pPr eaLnBrk="1" hangingPunct="1">
                <a:buFontTx/>
                <a:buChar char="-"/>
              </a:pPr>
              <a:r>
                <a:rPr b="1" dirty="0">
                  <a:latin typeface="Garamond" panose="02020404030301010803" pitchFamily="18" charset="0"/>
                </a:rPr>
                <a:t>obsessive-compulsive disorder</a:t>
              </a:r>
            </a:p>
            <a:p>
              <a:pPr eaLnBrk="1" hangingPunct="1">
                <a:buFontTx/>
                <a:buChar char="-"/>
              </a:pPr>
              <a:r>
                <a:rPr b="1" dirty="0">
                  <a:latin typeface="Garamond" panose="02020404030301010803" pitchFamily="18" charset="0"/>
                </a:rPr>
                <a:t>personality disorders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5EE29E9-45FE-1B00-D460-42CAEDC1E4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08400" y="3500438"/>
              <a:ext cx="1727200" cy="3416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b="1" dirty="0">
                  <a:solidFill>
                    <a:srgbClr val="C00000"/>
                  </a:solidFill>
                  <a:latin typeface="Garamond" panose="02020404030301010803" pitchFamily="18" charset="0"/>
                </a:rPr>
                <a:t>- Oedipal situation</a:t>
              </a:r>
            </a:p>
            <a:p>
              <a:pPr eaLnBrk="1" hangingPunct="1">
                <a:buFontTx/>
                <a:buChar char="-"/>
              </a:pPr>
              <a:r>
                <a:rPr b="1" dirty="0">
                  <a:solidFill>
                    <a:srgbClr val="C00000"/>
                  </a:solidFill>
                  <a:latin typeface="Garamond" panose="02020404030301010803" pitchFamily="18" charset="0"/>
                </a:rPr>
                <a:t>primal scene</a:t>
              </a:r>
            </a:p>
            <a:p>
              <a:pPr eaLnBrk="1" hangingPunct="1">
                <a:buFontTx/>
                <a:buChar char="-"/>
              </a:pPr>
              <a:r>
                <a:rPr b="1" dirty="0">
                  <a:solidFill>
                    <a:srgbClr val="C00000"/>
                  </a:solidFill>
                  <a:latin typeface="Garamond" panose="02020404030301010803" pitchFamily="18" charset="0"/>
                </a:rPr>
                <a:t>castration fear</a:t>
              </a:r>
            </a:p>
            <a:p>
              <a:pPr eaLnBrk="1" hangingPunct="1">
                <a:buFontTx/>
                <a:buChar char="-"/>
              </a:pPr>
              <a:endParaRPr lang="en-US" altLang="en-US" b="1" dirty="0">
                <a:solidFill>
                  <a:srgbClr val="C00000"/>
                </a:solidFill>
                <a:latin typeface="Garamond" panose="02020404030301010803" pitchFamily="18" charset="0"/>
              </a:endParaRPr>
            </a:p>
            <a:p>
              <a:pPr eaLnBrk="1" hangingPunct="1">
                <a:buFontTx/>
                <a:buChar char="-"/>
              </a:pPr>
              <a:endParaRPr lang="en-US" b="1" dirty="0">
                <a:latin typeface="Garamond" panose="02020404030301010803" pitchFamily="18" charset="0"/>
              </a:endParaRPr>
            </a:p>
            <a:p>
              <a:pPr eaLnBrk="1" hangingPunct="1">
                <a:buFontTx/>
                <a:buChar char="-"/>
              </a:pPr>
              <a:endParaRPr lang="en-US" b="1" dirty="0">
                <a:latin typeface="Garamond" panose="02020404030301010803" pitchFamily="18" charset="0"/>
              </a:endParaRPr>
            </a:p>
            <a:p>
              <a:pPr eaLnBrk="1" hangingPunct="1">
                <a:buFontTx/>
                <a:buChar char="-"/>
              </a:pPr>
              <a:r>
                <a:rPr b="1" dirty="0">
                  <a:latin typeface="Garamond" panose="02020404030301010803" pitchFamily="18" charset="0"/>
                </a:rPr>
                <a:t>frigidity, anorgasmia, impotence</a:t>
              </a:r>
            </a:p>
            <a:p>
              <a:pPr eaLnBrk="1" hangingPunct="1">
                <a:buFontTx/>
                <a:buChar char="-"/>
              </a:pPr>
              <a:r>
                <a:rPr b="1" dirty="0">
                  <a:latin typeface="Garamond" panose="02020404030301010803" pitchFamily="18" charset="0"/>
                </a:rPr>
                <a:t>anxiety disorders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199EE63-EBDC-248C-EA6F-B9CF1171F6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4163" y="3500438"/>
              <a:ext cx="1728787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285750" indent="-285750" eaLnBrk="1" hangingPunct="1">
                <a:buFontTx/>
                <a:buChar char="-"/>
              </a:pPr>
              <a:r>
                <a:rPr b="1" dirty="0">
                  <a:solidFill>
                    <a:srgbClr val="C00000"/>
                  </a:solidFill>
                  <a:latin typeface="Garamond" panose="02020404030301010803" pitchFamily="18" charset="0"/>
                </a:rPr>
                <a:t>same-sex friendships?</a:t>
              </a:r>
              <a:endParaRPr lang="en-US" altLang="en-US" b="1" dirty="0">
                <a:solidFill>
                  <a:srgbClr val="C00000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F6205F85-B72A-6C48-E550-D32D75F94C65}"/>
                </a:ext>
              </a:extLst>
            </p:cNvPr>
            <p:cNvSpPr/>
            <p:nvPr/>
          </p:nvSpPr>
          <p:spPr>
            <a:xfrm>
              <a:off x="323528" y="2204864"/>
              <a:ext cx="1368152" cy="64807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oral stage</a:t>
              </a: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72784C5-B676-B543-B570-4C0702EB90E1}"/>
                </a:ext>
              </a:extLst>
            </p:cNvPr>
            <p:cNvSpPr/>
            <p:nvPr/>
          </p:nvSpPr>
          <p:spPr>
            <a:xfrm>
              <a:off x="2180308" y="2203264"/>
              <a:ext cx="1167556" cy="64807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anal stage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B91F3AD-D90C-A6DB-A020-E8F1B5719A81}"/>
                </a:ext>
              </a:extLst>
            </p:cNvPr>
            <p:cNvSpPr/>
            <p:nvPr/>
          </p:nvSpPr>
          <p:spPr>
            <a:xfrm>
              <a:off x="3872620" y="2203264"/>
              <a:ext cx="1167556" cy="648072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phallic stage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CFCB7CB-D139-D42F-7C23-0EA5F4F3CCBC}"/>
                </a:ext>
              </a:extLst>
            </p:cNvPr>
            <p:cNvSpPr/>
            <p:nvPr/>
          </p:nvSpPr>
          <p:spPr>
            <a:xfrm>
              <a:off x="5564932" y="2203264"/>
              <a:ext cx="1167556" cy="648072"/>
            </a:xfrm>
            <a:prstGeom prst="rect">
              <a:avLst/>
            </a:prstGeom>
            <a:solidFill>
              <a:srgbClr val="5F5F5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latent stage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AF411E-5483-D9DD-A533-66112D0A66D5}"/>
                </a:ext>
              </a:extLst>
            </p:cNvPr>
            <p:cNvSpPr/>
            <p:nvPr/>
          </p:nvSpPr>
          <p:spPr>
            <a:xfrm>
              <a:off x="7250740" y="2203264"/>
              <a:ext cx="1167556" cy="648072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genital stage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7" grpId="0"/>
      <p:bldP spid="8" grpId="0"/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>
            <a:extLst>
              <a:ext uri="{FF2B5EF4-FFF2-40B4-BE49-F238E27FC236}">
                <a16:creationId xmlns:a16="http://schemas.microsoft.com/office/drawing/2014/main" id="{1CF40093-E5F9-56A2-ADED-5C867DD2F1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b="1" dirty="0"/>
              <a:t>Objectification in psychiatry</a:t>
            </a:r>
            <a:endParaRPr lang="en-GB" altLang="en-US" b="1" dirty="0"/>
          </a:p>
        </p:txBody>
      </p:sp>
      <p:sp>
        <p:nvSpPr>
          <p:cNvPr id="61442" name="Content Placeholder 2">
            <a:extLst>
              <a:ext uri="{FF2B5EF4-FFF2-40B4-BE49-F238E27FC236}">
                <a16:creationId xmlns:a16="http://schemas.microsoft.com/office/drawing/2014/main" id="{F80530C8-4731-DA52-CDDD-18C2672E541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dirty="0"/>
              <a:t>Inconsistencies among psychiatrists in the process of diagnosis have revealed significant differences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en-US" dirty="0"/>
          </a:p>
          <a:p>
            <a:pPr eaLnBrk="1" hangingPunct="1"/>
            <a:r>
              <a:rPr dirty="0"/>
              <a:t>Attempt to minimize the subjectivity of psychiatrists to the greatest possible extent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en-US" dirty="0"/>
          </a:p>
          <a:p>
            <a:pPr eaLnBrk="1" hangingPunct="1"/>
            <a:r>
              <a:rPr dirty="0"/>
              <a:t>Precise diagnostic principles and a minimum set of symptoms to be established for each </a:t>
            </a:r>
            <a:r>
              <a:rPr dirty="0" err="1"/>
              <a:t>nosological</a:t>
            </a:r>
            <a:r>
              <a:rPr dirty="0"/>
              <a:t> unit have been developed</a:t>
            </a:r>
          </a:p>
          <a:p>
            <a:pPr eaLnBrk="1" hangingPunct="1"/>
            <a:endParaRPr lang="en-GB" altLang="en-US" dirty="0"/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>
            <a:extLst>
              <a:ext uri="{FF2B5EF4-FFF2-40B4-BE49-F238E27FC236}">
                <a16:creationId xmlns:a16="http://schemas.microsoft.com/office/drawing/2014/main" id="{16EC9FE5-2BE0-10D6-758B-103AF6F403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b="1" dirty="0"/>
              <a:t>Classification of mental disorders</a:t>
            </a:r>
            <a:endParaRPr lang="en-GB" altLang="en-US" sz="3600" b="1" dirty="0"/>
          </a:p>
        </p:txBody>
      </p:sp>
      <p:sp>
        <p:nvSpPr>
          <p:cNvPr id="35843" name="Content Placeholder 2">
            <a:extLst>
              <a:ext uri="{FF2B5EF4-FFF2-40B4-BE49-F238E27FC236}">
                <a16:creationId xmlns:a16="http://schemas.microsoft.com/office/drawing/2014/main" id="{D4B3DB24-A128-C402-B225-E7FC9C2F60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2875"/>
            <a:ext cx="8507413" cy="4713288"/>
          </a:xfrm>
        </p:spPr>
        <p:txBody>
          <a:bodyPr/>
          <a:lstStyle/>
          <a:p>
            <a:pPr eaLnBrk="1" hangingPunct="1">
              <a:defRPr/>
            </a:pPr>
            <a:r>
              <a:rPr dirty="0"/>
              <a:t>Pathological classification</a:t>
            </a:r>
            <a:endParaRPr lang="sr-Cyrl-RS" sz="2400" dirty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sr-Latn-RS" dirty="0"/>
              <a:t>(</a:t>
            </a:r>
            <a:r>
              <a:rPr dirty="0"/>
              <a:t>Organic and functional mental disorders</a:t>
            </a:r>
            <a:r>
              <a:rPr lang="sr-Latn-RS" dirty="0"/>
              <a:t>)</a:t>
            </a:r>
            <a:endParaRPr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sz="2400" dirty="0"/>
          </a:p>
          <a:p>
            <a:pPr eaLnBrk="1" hangingPunct="1">
              <a:defRPr/>
            </a:pPr>
            <a:r>
              <a:rPr dirty="0"/>
              <a:t>According to etiology</a:t>
            </a:r>
            <a:endParaRPr lang="sr-Cyrl-RS" sz="2400" dirty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sr-Latn-RS" dirty="0"/>
              <a:t>(</a:t>
            </a:r>
            <a:r>
              <a:rPr dirty="0"/>
              <a:t>Endogenous and exogenous mental disorders</a:t>
            </a:r>
            <a:r>
              <a:rPr lang="sr-Latn-RS" dirty="0"/>
              <a:t>)</a:t>
            </a:r>
            <a:endParaRPr dirty="0"/>
          </a:p>
          <a:p>
            <a:pPr eaLnBrk="1" hangingPunct="1">
              <a:defRPr/>
            </a:pPr>
            <a:endParaRPr lang="en-US" sz="2400" dirty="0"/>
          </a:p>
          <a:p>
            <a:pPr eaLnBrk="1" hangingPunct="1">
              <a:defRPr/>
            </a:pPr>
            <a:r>
              <a:rPr dirty="0"/>
              <a:t>Symptomatic mental disorders</a:t>
            </a:r>
            <a:endParaRPr lang="en-US" sz="2400"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sz="2400" dirty="0"/>
          </a:p>
          <a:p>
            <a:pPr eaLnBrk="1" hangingPunct="1">
              <a:defRPr/>
            </a:pPr>
            <a:r>
              <a:rPr dirty="0"/>
              <a:t>Psychogenic mental disorders</a:t>
            </a:r>
            <a:endParaRPr lang="en-US" sz="2400"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sz="2400" dirty="0"/>
          </a:p>
          <a:p>
            <a:pPr eaLnBrk="1" hangingPunct="1">
              <a:defRPr/>
            </a:pPr>
            <a:r>
              <a:rPr dirty="0"/>
              <a:t>Reactive mental disorders</a:t>
            </a:r>
            <a:endParaRPr lang="en-US" sz="2400"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sz="2400" dirty="0"/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A2027-D31A-4334-6D2B-08F53B7C9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dirty="0"/>
              <a:t>Classification of mental disorders based on clinical phenomenology</a:t>
            </a:r>
            <a:endParaRPr lang="en-GB" b="1" dirty="0"/>
          </a:p>
        </p:txBody>
      </p:sp>
      <p:sp>
        <p:nvSpPr>
          <p:cNvPr id="65538" name="Text Placeholder 3">
            <a:extLst>
              <a:ext uri="{FF2B5EF4-FFF2-40B4-BE49-F238E27FC236}">
                <a16:creationId xmlns:a16="http://schemas.microsoft.com/office/drawing/2014/main" id="{1A011BFC-43AF-1402-03EE-87BFC6C092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1520" y="1772816"/>
            <a:ext cx="4246563" cy="1893887"/>
          </a:xfrm>
        </p:spPr>
        <p:txBody>
          <a:bodyPr/>
          <a:lstStyle/>
          <a:p>
            <a:pPr algn="ctr" eaLnBrk="1" hangingPunct="1"/>
            <a:r>
              <a:rPr dirty="0"/>
              <a:t>International Classification of Diseases and Other Health Problems</a:t>
            </a:r>
          </a:p>
          <a:p>
            <a:pPr algn="ctr" eaLnBrk="1" hangingPunct="1"/>
            <a:r>
              <a:rPr dirty="0"/>
              <a:t>10. revision (ICD-10)</a:t>
            </a:r>
          </a:p>
          <a:p>
            <a:pPr algn="ctr" eaLnBrk="1" hangingPunct="1"/>
            <a:r>
              <a:rPr b="0" dirty="0"/>
              <a:t>World Health Organization</a:t>
            </a:r>
            <a:endParaRPr lang="en-GB" altLang="en-US" b="0" dirty="0"/>
          </a:p>
        </p:txBody>
      </p:sp>
      <p:sp>
        <p:nvSpPr>
          <p:cNvPr id="65539" name="Content Placeholder 4">
            <a:extLst>
              <a:ext uri="{FF2B5EF4-FFF2-40B4-BE49-F238E27FC236}">
                <a16:creationId xmlns:a16="http://schemas.microsoft.com/office/drawing/2014/main" id="{41B3B7E1-5A00-0C2B-A0FB-6AFBD55CCC3F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457200" y="3644900"/>
            <a:ext cx="4040188" cy="2697163"/>
          </a:xfrm>
        </p:spPr>
        <p:txBody>
          <a:bodyPr/>
          <a:lstStyle/>
          <a:p>
            <a:pPr eaLnBrk="1" hangingPunct="1"/>
            <a:r>
              <a:rPr sz="2000" dirty="0"/>
              <a:t>F00-F99</a:t>
            </a:r>
            <a:endParaRPr lang="en-GB" altLang="en-US" sz="2000" dirty="0"/>
          </a:p>
        </p:txBody>
      </p:sp>
      <p:sp>
        <p:nvSpPr>
          <p:cNvPr id="65540" name="Text Placeholder 5">
            <a:extLst>
              <a:ext uri="{FF2B5EF4-FFF2-40B4-BE49-F238E27FC236}">
                <a16:creationId xmlns:a16="http://schemas.microsoft.com/office/drawing/2014/main" id="{CE92DC98-4FE6-1E1E-3473-384F5409DD5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>
          <a:xfrm>
            <a:off x="4645025" y="1751013"/>
            <a:ext cx="4248150" cy="1893887"/>
          </a:xfrm>
        </p:spPr>
        <p:txBody>
          <a:bodyPr/>
          <a:lstStyle/>
          <a:p>
            <a:pPr algn="ctr" eaLnBrk="1" hangingPunct="1"/>
            <a:r>
              <a:rPr dirty="0"/>
              <a:t>Diagnostic and Statistical Manual, 5th Revision (DSM-5)</a:t>
            </a:r>
            <a:endParaRPr lang="en-US" altLang="en-US" dirty="0"/>
          </a:p>
          <a:p>
            <a:pPr algn="ctr" eaLnBrk="1" hangingPunct="1"/>
            <a:r>
              <a:rPr b="0" dirty="0"/>
              <a:t>American psychiatric organizations</a:t>
            </a:r>
            <a:endParaRPr lang="en-GB" altLang="en-US" b="0" dirty="0"/>
          </a:p>
        </p:txBody>
      </p:sp>
      <p:pic>
        <p:nvPicPr>
          <p:cNvPr id="65541" name="Content Placeholder 9" descr="index.jpg">
            <a:extLst>
              <a:ext uri="{FF2B5EF4-FFF2-40B4-BE49-F238E27FC236}">
                <a16:creationId xmlns:a16="http://schemas.microsoft.com/office/drawing/2014/main" id="{1BA67167-8CC7-BAA2-9581-6F29DA34BAB3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92725" y="4724400"/>
            <a:ext cx="2895600" cy="1581150"/>
          </a:xfrm>
        </p:spPr>
      </p:pic>
      <p:pic>
        <p:nvPicPr>
          <p:cNvPr id="65542" name="Picture 8" descr="Image result for mkb 10">
            <a:extLst>
              <a:ext uri="{FF2B5EF4-FFF2-40B4-BE49-F238E27FC236}">
                <a16:creationId xmlns:a16="http://schemas.microsoft.com/office/drawing/2014/main" id="{F90553C0-B951-5CA6-05F6-2DB3D1B7C9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1" y="4412472"/>
            <a:ext cx="1704553" cy="2275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62C70B3B-9173-CEAD-46AF-1EBF63EB218B}"/>
              </a:ext>
            </a:extLst>
          </p:cNvPr>
          <p:cNvSpPr/>
          <p:nvPr/>
        </p:nvSpPr>
        <p:spPr>
          <a:xfrm>
            <a:off x="357188" y="1196975"/>
            <a:ext cx="3643312" cy="874713"/>
          </a:xfrm>
          <a:prstGeom prst="ellipse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sr-Latn-CS">
              <a:solidFill>
                <a:prstClr val="white"/>
              </a:solidFill>
            </a:endParaRPr>
          </a:p>
        </p:txBody>
      </p:sp>
      <p:sp>
        <p:nvSpPr>
          <p:cNvPr id="66562" name="Content Placeholder 2">
            <a:extLst>
              <a:ext uri="{FF2B5EF4-FFF2-40B4-BE49-F238E27FC236}">
                <a16:creationId xmlns:a16="http://schemas.microsoft.com/office/drawing/2014/main" id="{B015D23A-4A6D-B441-0A7E-DDC2AFE9E9E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836613"/>
            <a:ext cx="8686800" cy="52895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sr-Cyrl-CS" altLang="en-US" sz="3000" dirty="0"/>
          </a:p>
          <a:p>
            <a:r>
              <a:rPr dirty="0"/>
              <a:t>Mental disorders and behavioral disorders are the result of complex interactions between biological, psychological, and social factors.</a:t>
            </a:r>
            <a:endParaRPr lang="sr-Latn-CS" altLang="en-US" dirty="0"/>
          </a:p>
          <a:p>
            <a:pPr>
              <a:buFont typeface="Wingdings" pitchFamily="2" charset="2"/>
              <a:buNone/>
            </a:pPr>
            <a:endParaRPr lang="sr-Latn-CS" altLang="en-US" dirty="0"/>
          </a:p>
          <a:p>
            <a:r>
              <a:rPr lang="en-US" dirty="0"/>
              <a:t>Psychological</a:t>
            </a:r>
            <a:r>
              <a:rPr dirty="0"/>
              <a:t>, </a:t>
            </a:r>
            <a:r>
              <a:rPr lang="en-US" dirty="0"/>
              <a:t>biological</a:t>
            </a:r>
            <a:r>
              <a:rPr dirty="0"/>
              <a:t>, and social.</a:t>
            </a:r>
          </a:p>
          <a:p>
            <a:pPr>
              <a:buFont typeface="Wingdings" pitchFamily="2" charset="2"/>
              <a:buNone/>
            </a:pPr>
            <a:r>
              <a:rPr dirty="0"/>
              <a:t>Health is interdependent.</a:t>
            </a:r>
          </a:p>
          <a:p>
            <a:pPr>
              <a:buFont typeface="Wingdings" pitchFamily="2" charset="2"/>
              <a:buNone/>
            </a:pPr>
            <a:r>
              <a:rPr dirty="0"/>
              <a:t>interwoven and entangled</a:t>
            </a:r>
            <a:endParaRPr lang="en-GB" altLang="en-US" dirty="0"/>
          </a:p>
          <a:p>
            <a:pPr>
              <a:buFont typeface="Arial" panose="020B0604020202020204" pitchFamily="34" charset="0"/>
              <a:buNone/>
            </a:pPr>
            <a:endParaRPr lang="en-GB" altLang="en-US" sz="3000" dirty="0"/>
          </a:p>
        </p:txBody>
      </p:sp>
      <p:pic>
        <p:nvPicPr>
          <p:cNvPr id="4" name="Diagram 3">
            <a:extLst>
              <a:ext uri="{FF2B5EF4-FFF2-40B4-BE49-F238E27FC236}">
                <a16:creationId xmlns:a16="http://schemas.microsoft.com/office/drawing/2014/main" id="{89425148-849A-7BE6-5399-723ABF4A5AED}"/>
              </a:ext>
            </a:extLst>
          </p:cNvPr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55900"/>
            <a:ext cx="4572000" cy="414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DFF14B10-95E8-1BA7-8227-4DE24DA22E8D}"/>
              </a:ext>
            </a:extLst>
          </p:cNvPr>
          <p:cNvGrpSpPr/>
          <p:nvPr/>
        </p:nvGrpSpPr>
        <p:grpSpPr>
          <a:xfrm>
            <a:off x="1835150" y="2060575"/>
            <a:ext cx="6769298" cy="3822679"/>
            <a:chOff x="1835150" y="2060575"/>
            <a:chExt cx="6769298" cy="3822679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AB9FB018-BA60-37E8-55B9-843C42A49488}"/>
                </a:ext>
              </a:extLst>
            </p:cNvPr>
            <p:cNvCxnSpPr/>
            <p:nvPr/>
          </p:nvCxnSpPr>
          <p:spPr>
            <a:xfrm>
              <a:off x="1835150" y="2060575"/>
              <a:ext cx="5040313" cy="3024188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051F2F6-7760-C9E2-01F5-E0700456419C}"/>
                </a:ext>
              </a:extLst>
            </p:cNvPr>
            <p:cNvSpPr/>
            <p:nvPr/>
          </p:nvSpPr>
          <p:spPr>
            <a:xfrm>
              <a:off x="6084168" y="3573016"/>
              <a:ext cx="1728192" cy="504056"/>
            </a:xfrm>
            <a:prstGeom prst="rect">
              <a:avLst/>
            </a:prstGeom>
            <a:solidFill>
              <a:srgbClr val="AE615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biological</a:t>
              </a: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468BC7CD-A109-BF33-0697-238B991F6003}"/>
                </a:ext>
              </a:extLst>
            </p:cNvPr>
            <p:cNvSpPr/>
            <p:nvPr/>
          </p:nvSpPr>
          <p:spPr>
            <a:xfrm>
              <a:off x="4860032" y="5379198"/>
              <a:ext cx="1584176" cy="504056"/>
            </a:xfrm>
            <a:prstGeom prst="rect">
              <a:avLst/>
            </a:prstGeom>
            <a:solidFill>
              <a:srgbClr val="D8A7A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/>
                <a:t>Psychological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9A4CADE-BDAA-A528-F382-BEA1F93327B4}"/>
                </a:ext>
              </a:extLst>
            </p:cNvPr>
            <p:cNvSpPr/>
            <p:nvPr/>
          </p:nvSpPr>
          <p:spPr>
            <a:xfrm>
              <a:off x="7308304" y="5373216"/>
              <a:ext cx="1296144" cy="504056"/>
            </a:xfrm>
            <a:prstGeom prst="rect">
              <a:avLst/>
            </a:prstGeom>
            <a:solidFill>
              <a:srgbClr val="DCC1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social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91AA0-DC09-9673-A076-79F090A32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dirty="0"/>
              <a:t>Setting the diagnosis of mental disorders</a:t>
            </a:r>
            <a:endParaRPr lang="en-GB" b="1" dirty="0"/>
          </a:p>
        </p:txBody>
      </p:sp>
      <p:sp>
        <p:nvSpPr>
          <p:cNvPr id="67586" name="Content Placeholder 2">
            <a:extLst>
              <a:ext uri="{FF2B5EF4-FFF2-40B4-BE49-F238E27FC236}">
                <a16:creationId xmlns:a16="http://schemas.microsoft.com/office/drawing/2014/main" id="{99AB377E-363B-D7BD-589B-D6B787920D8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b="1" dirty="0"/>
              <a:t>Medical history</a:t>
            </a:r>
            <a:r>
              <a:rPr lang="sr-Cyrl-RS" b="1" dirty="0"/>
              <a:t>:</a:t>
            </a:r>
            <a:endParaRPr b="1" dirty="0"/>
          </a:p>
          <a:p>
            <a:pPr lvl="1" eaLnBrk="1" hangingPunct="1"/>
            <a:r>
              <a:rPr lang="en-US" sz="2400" b="1" dirty="0" err="1">
                <a:solidFill>
                  <a:srgbClr val="C00000"/>
                </a:solidFill>
              </a:rPr>
              <a:t>autoanamnesis</a:t>
            </a:r>
            <a:r>
              <a:rPr lang="en-US" sz="2400" b="1" dirty="0">
                <a:solidFill>
                  <a:srgbClr val="C00000"/>
                </a:solidFill>
              </a:rPr>
              <a:t> </a:t>
            </a:r>
            <a:r>
              <a:rPr lang="en-US" dirty="0"/>
              <a:t>(data obtained from the patient).</a:t>
            </a:r>
          </a:p>
          <a:p>
            <a:pPr lvl="1" eaLnBrk="1" hangingPunct="1"/>
            <a:r>
              <a:rPr lang="en-US" sz="2400" b="1" dirty="0" err="1">
                <a:solidFill>
                  <a:srgbClr val="C00000"/>
                </a:solidFill>
              </a:rPr>
              <a:t>heteroanamnesis</a:t>
            </a:r>
            <a:r>
              <a:rPr lang="en-US" sz="2400" b="1" dirty="0">
                <a:solidFill>
                  <a:srgbClr val="C00000"/>
                </a:solidFill>
              </a:rPr>
              <a:t> </a:t>
            </a:r>
            <a:r>
              <a:rPr lang="en-US" dirty="0"/>
              <a:t>(obtaining data from another person, family member, or friend)</a:t>
            </a:r>
          </a:p>
          <a:p>
            <a:pPr eaLnBrk="1" hangingPunct="1">
              <a:spcBef>
                <a:spcPts val="3900"/>
              </a:spcBef>
            </a:pPr>
            <a:r>
              <a:rPr dirty="0"/>
              <a:t>More direct and active conduct of the interview?</a:t>
            </a:r>
          </a:p>
          <a:p>
            <a:pPr eaLnBrk="1" hangingPunct="1">
              <a:spcBef>
                <a:spcPts val="3900"/>
              </a:spcBef>
            </a:pPr>
            <a:r>
              <a:rPr lang="sr-Latn-RS" dirty="0"/>
              <a:t>D</a:t>
            </a:r>
            <a:r>
              <a:rPr dirty="0" err="1"/>
              <a:t>issimulation</a:t>
            </a:r>
            <a:r>
              <a:rPr dirty="0"/>
              <a:t> - </a:t>
            </a:r>
            <a:r>
              <a:rPr lang="sr-Latn-RS" dirty="0"/>
              <a:t>A</a:t>
            </a:r>
            <a:r>
              <a:rPr dirty="0" err="1"/>
              <a:t>ggravation</a:t>
            </a:r>
            <a:r>
              <a:rPr dirty="0"/>
              <a:t>?</a:t>
            </a:r>
          </a:p>
          <a:p>
            <a:pPr eaLnBrk="1" hangingPunct="1">
              <a:spcBef>
                <a:spcPts val="3900"/>
              </a:spcBef>
              <a:buFont typeface="Wingdings" panose="05000000000000000000" pitchFamily="2" charset="2"/>
              <a:buNone/>
            </a:pPr>
            <a:endParaRPr lang="en-US" altLang="en-US" dirty="0"/>
          </a:p>
          <a:p>
            <a:pPr lvl="1" eaLnBrk="1" hangingPunct="1"/>
            <a:endParaRPr lang="en-US" altLang="en-US" sz="2400" dirty="0"/>
          </a:p>
          <a:p>
            <a:pPr eaLnBrk="1" hangingPunct="1"/>
            <a:endParaRPr lang="en-US" altLang="en-US" sz="2600" dirty="0"/>
          </a:p>
          <a:p>
            <a:pPr lvl="1" eaLnBrk="1" hangingPunct="1"/>
            <a:endParaRPr lang="en-US" altLang="en-US" sz="2400" dirty="0"/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>
            <a:extLst>
              <a:ext uri="{FF2B5EF4-FFF2-40B4-BE49-F238E27FC236}">
                <a16:creationId xmlns:a16="http://schemas.microsoft.com/office/drawing/2014/main" id="{0E6376E2-E42A-762B-5885-8FE8E55264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b="1" dirty="0"/>
              <a:t>Psychiatric interview</a:t>
            </a:r>
            <a:endParaRPr lang="en-GB" altLang="en-US" b="1" dirty="0"/>
          </a:p>
        </p:txBody>
      </p:sp>
      <p:sp>
        <p:nvSpPr>
          <p:cNvPr id="69634" name="Content Placeholder 2">
            <a:extLst>
              <a:ext uri="{FF2B5EF4-FFF2-40B4-BE49-F238E27FC236}">
                <a16:creationId xmlns:a16="http://schemas.microsoft.com/office/drawing/2014/main" id="{EF490E82-9051-2394-CA71-44C4A1DE133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endParaRPr lang="sr-Cyrl-RS" altLang="en-US" dirty="0"/>
          </a:p>
          <a:p>
            <a:r>
              <a:rPr dirty="0"/>
              <a:t>The therapist is the main weapon of the interview</a:t>
            </a:r>
          </a:p>
          <a:p>
            <a:endParaRPr lang="sr-Cyrl-RS" altLang="en-US" dirty="0"/>
          </a:p>
          <a:p>
            <a:r>
              <a:rPr dirty="0"/>
              <a:t>In the first encounter, the therapist's </a:t>
            </a:r>
            <a:r>
              <a:rPr b="1" dirty="0">
                <a:solidFill>
                  <a:srgbClr val="C00000"/>
                </a:solidFill>
              </a:rPr>
              <a:t>empathy</a:t>
            </a:r>
            <a:r>
              <a:rPr dirty="0"/>
              <a:t> is particularly significant</a:t>
            </a:r>
          </a:p>
          <a:p>
            <a:endParaRPr lang="sr-Cyrl-RS" altLang="en-US" dirty="0"/>
          </a:p>
          <a:p>
            <a:r>
              <a:rPr dirty="0"/>
              <a:t>Verbal and nonverbal communication</a:t>
            </a:r>
          </a:p>
          <a:p>
            <a:pPr>
              <a:buFont typeface="Wingdings" panose="05000000000000000000" pitchFamily="2" charset="2"/>
              <a:buNone/>
            </a:pPr>
            <a:endParaRPr lang="sr-Cyrl-RS" altLang="en-US" dirty="0"/>
          </a:p>
          <a:p>
            <a:r>
              <a:rPr dirty="0"/>
              <a:t>Transfer</a:t>
            </a:r>
          </a:p>
          <a:p>
            <a:endParaRPr lang="sr-Cyrl-RS" altLang="en-US" dirty="0"/>
          </a:p>
          <a:p>
            <a:endParaRPr lang="en-GB" altLang="en-US" dirty="0"/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18CBF36-A878-4E05-6DB5-FEB0A8EF79A1}"/>
              </a:ext>
            </a:extLst>
          </p:cNvPr>
          <p:cNvPicPr>
            <a:picLocks noGrp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4500" y="241300"/>
            <a:ext cx="8242300" cy="5905500"/>
          </a:xfr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4B6BC8E-E3BC-C1F8-784D-E112AF229458}"/>
              </a:ext>
            </a:extLst>
          </p:cNvPr>
          <p:cNvSpPr/>
          <p:nvPr/>
        </p:nvSpPr>
        <p:spPr>
          <a:xfrm>
            <a:off x="611560" y="241300"/>
            <a:ext cx="3168352" cy="81143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C00000"/>
                </a:solidFill>
              </a:rPr>
              <a:t>Psychiatric history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22CAD84-C067-1EE9-A8D7-1F370A24D932}"/>
              </a:ext>
            </a:extLst>
          </p:cNvPr>
          <p:cNvGrpSpPr/>
          <p:nvPr/>
        </p:nvGrpSpPr>
        <p:grpSpPr>
          <a:xfrm>
            <a:off x="1331640" y="1412776"/>
            <a:ext cx="7128792" cy="4587588"/>
            <a:chOff x="1331640" y="1412776"/>
            <a:chExt cx="7128792" cy="458758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F5AC03A-4660-D521-B2A8-FE7586452A60}"/>
                </a:ext>
              </a:extLst>
            </p:cNvPr>
            <p:cNvSpPr/>
            <p:nvPr/>
          </p:nvSpPr>
          <p:spPr>
            <a:xfrm>
              <a:off x="3563888" y="1412776"/>
              <a:ext cx="2880320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>
                  <a:solidFill>
                    <a:schemeClr val="tx1"/>
                  </a:solidFill>
                </a:rPr>
                <a:t>Anamnesis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2896C24-D5C1-ABB8-BE75-63BBBA9B10A6}"/>
                </a:ext>
              </a:extLst>
            </p:cNvPr>
            <p:cNvSpPr/>
            <p:nvPr/>
          </p:nvSpPr>
          <p:spPr>
            <a:xfrm>
              <a:off x="3563888" y="2354664"/>
              <a:ext cx="2880320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>
                  <a:solidFill>
                    <a:schemeClr val="tx1"/>
                  </a:solidFill>
                </a:rPr>
                <a:t>Somatic findings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6911CB9-7FB2-C4AD-75E6-C1EE710584E3}"/>
                </a:ext>
              </a:extLst>
            </p:cNvPr>
            <p:cNvSpPr/>
            <p:nvPr/>
          </p:nvSpPr>
          <p:spPr>
            <a:xfrm>
              <a:off x="3167844" y="3408744"/>
              <a:ext cx="3672408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>
                  <a:solidFill>
                    <a:schemeClr val="tx1"/>
                  </a:solidFill>
                </a:rPr>
                <a:t>Neurological findings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910F7B6-8ABA-2919-9005-99105BBA8D23}"/>
                </a:ext>
              </a:extLst>
            </p:cNvPr>
            <p:cNvSpPr/>
            <p:nvPr/>
          </p:nvSpPr>
          <p:spPr>
            <a:xfrm>
              <a:off x="3563888" y="4462824"/>
              <a:ext cx="2880320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>
                  <a:solidFill>
                    <a:schemeClr val="tx1"/>
                  </a:solidFill>
                </a:rPr>
                <a:t>Mental status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70E4916-A038-ACEF-89CF-A081ABE04734}"/>
                </a:ext>
              </a:extLst>
            </p:cNvPr>
            <p:cNvSpPr/>
            <p:nvPr/>
          </p:nvSpPr>
          <p:spPr>
            <a:xfrm>
              <a:off x="1331640" y="5424300"/>
              <a:ext cx="7128792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>
                  <a:solidFill>
                    <a:schemeClr val="tx1"/>
                  </a:solidFill>
                </a:rPr>
                <a:t>Psychiatric summary and provisional conclusion</a:t>
              </a:r>
            </a:p>
          </p:txBody>
        </p:sp>
      </p:grp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>
            <a:extLst>
              <a:ext uri="{FF2B5EF4-FFF2-40B4-BE49-F238E27FC236}">
                <a16:creationId xmlns:a16="http://schemas.microsoft.com/office/drawing/2014/main" id="{A6CDF764-8B5E-ADC3-A7A7-094377F06D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b="1" dirty="0"/>
              <a:t>Psychiatric </a:t>
            </a:r>
            <a:r>
              <a:rPr lang="en-US" b="1" dirty="0"/>
              <a:t>anamnesis</a:t>
            </a:r>
            <a:endParaRPr lang="en-GB" alt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DD94B8-E4AF-B00F-35CF-B901B8CF1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r>
              <a:rPr lang="en-US" dirty="0"/>
              <a:t>Generalities</a:t>
            </a:r>
            <a:endParaRPr lang="sr-Latn-RS" dirty="0"/>
          </a:p>
          <a:p>
            <a:endParaRPr lang="en-US" dirty="0"/>
          </a:p>
          <a:p>
            <a:r>
              <a:rPr lang="en-US" dirty="0"/>
              <a:t>Main complaints</a:t>
            </a:r>
            <a:endParaRPr lang="sr-Latn-RS" dirty="0"/>
          </a:p>
          <a:p>
            <a:endParaRPr lang="en-US" dirty="0"/>
          </a:p>
          <a:p>
            <a:r>
              <a:rPr lang="en-US" dirty="0"/>
              <a:t>Anamnesis of current illness</a:t>
            </a:r>
            <a:endParaRPr lang="sr-Latn-RS" dirty="0"/>
          </a:p>
          <a:p>
            <a:endParaRPr lang="en-US" dirty="0"/>
          </a:p>
          <a:p>
            <a:r>
              <a:rPr lang="en-US" dirty="0"/>
              <a:t>Personal history</a:t>
            </a:r>
            <a:endParaRPr lang="sr-Latn-RS" dirty="0"/>
          </a:p>
          <a:p>
            <a:pPr>
              <a:buNone/>
            </a:pPr>
            <a:endParaRPr lang="en-US" dirty="0"/>
          </a:p>
          <a:p>
            <a:r>
              <a:rPr lang="en-US" dirty="0"/>
              <a:t>Family history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en-GB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4150636-75BC-8840-6ED8-04EF55B6236D}"/>
              </a:ext>
            </a:extLst>
          </p:cNvPr>
          <p:cNvGrpSpPr/>
          <p:nvPr/>
        </p:nvGrpSpPr>
        <p:grpSpPr>
          <a:xfrm>
            <a:off x="381000" y="0"/>
            <a:ext cx="8458200" cy="6578600"/>
            <a:chOff x="381000" y="0"/>
            <a:chExt cx="8458200" cy="6578600"/>
          </a:xfrm>
        </p:grpSpPr>
        <p:pic>
          <p:nvPicPr>
            <p:cNvPr id="4" name="Diagram 3">
              <a:extLst>
                <a:ext uri="{FF2B5EF4-FFF2-40B4-BE49-F238E27FC236}">
                  <a16:creationId xmlns:a16="http://schemas.microsoft.com/office/drawing/2014/main" id="{194ADD9E-C892-0894-96A5-F225B5257D65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0"/>
              <a:ext cx="8458200" cy="6578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4042F59-9B42-02FD-7480-D70C42582E71}"/>
                </a:ext>
              </a:extLst>
            </p:cNvPr>
            <p:cNvGrpSpPr/>
            <p:nvPr/>
          </p:nvGrpSpPr>
          <p:grpSpPr>
            <a:xfrm>
              <a:off x="611560" y="1700808"/>
              <a:ext cx="8227640" cy="3417730"/>
              <a:chOff x="611560" y="1700808"/>
              <a:chExt cx="8227640" cy="3417730"/>
            </a:xfrm>
          </p:grpSpPr>
          <p:sp>
            <p:nvSpPr>
              <p:cNvPr id="2" name="Rectangle: Rounded Corners 1">
                <a:extLst>
                  <a:ext uri="{FF2B5EF4-FFF2-40B4-BE49-F238E27FC236}">
                    <a16:creationId xmlns:a16="http://schemas.microsoft.com/office/drawing/2014/main" id="{316B30B6-1E37-B823-44AD-A5AE23A4533A}"/>
                  </a:ext>
                </a:extLst>
              </p:cNvPr>
              <p:cNvSpPr/>
              <p:nvPr/>
            </p:nvSpPr>
            <p:spPr>
              <a:xfrm>
                <a:off x="2555776" y="1700808"/>
                <a:ext cx="4392488" cy="1368152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tx1"/>
                    </a:solidFill>
                  </a:rPr>
                  <a:t>Theories of personality</a:t>
                </a:r>
              </a:p>
            </p:txBody>
          </p:sp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C1947188-7BA5-08B7-95DD-5FC749E5DEA1}"/>
                  </a:ext>
                </a:extLst>
              </p:cNvPr>
              <p:cNvSpPr/>
              <p:nvPr/>
            </p:nvSpPr>
            <p:spPr>
              <a:xfrm>
                <a:off x="611560" y="3750387"/>
                <a:ext cx="2448272" cy="1368151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 err="1">
                    <a:solidFill>
                      <a:schemeClr val="tx1"/>
                    </a:solidFill>
                  </a:rPr>
                  <a:t>Biologistycal</a:t>
                </a:r>
                <a:r>
                  <a:rPr lang="en-US" sz="2400" b="1" dirty="0">
                    <a:solidFill>
                      <a:schemeClr val="tx1"/>
                    </a:solidFill>
                  </a:rPr>
                  <a:t> theories</a:t>
                </a:r>
              </a:p>
              <a:p>
                <a:pPr algn="ctr"/>
                <a:r>
                  <a:rPr lang="en-US" sz="2400" b="1" dirty="0">
                    <a:solidFill>
                      <a:srgbClr val="FF0000"/>
                    </a:solidFill>
                  </a:rPr>
                  <a:t>Freud</a:t>
                </a:r>
              </a:p>
            </p:txBody>
          </p:sp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1B0CAD83-5EE8-8D94-E84E-3B1D2E20CCE3}"/>
                  </a:ext>
                </a:extLst>
              </p:cNvPr>
              <p:cNvSpPr/>
              <p:nvPr/>
            </p:nvSpPr>
            <p:spPr>
              <a:xfrm>
                <a:off x="3501244" y="3738131"/>
                <a:ext cx="2726940" cy="1368151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b="1" dirty="0">
                    <a:solidFill>
                      <a:schemeClr val="tx1"/>
                    </a:solidFill>
                  </a:rPr>
                  <a:t>Humanistic and personalistic theories</a:t>
                </a:r>
              </a:p>
              <a:p>
                <a:pPr algn="ctr"/>
                <a:r>
                  <a:rPr lang="en-US" sz="2000" b="1" i="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Allport</a:t>
                </a:r>
                <a:endParaRPr lang="en-US" sz="2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832FEBD9-A047-9847-A06F-A5A557E2F1EF}"/>
                  </a:ext>
                </a:extLst>
              </p:cNvPr>
              <p:cNvSpPr/>
              <p:nvPr/>
            </p:nvSpPr>
            <p:spPr>
              <a:xfrm>
                <a:off x="6615869" y="3738130"/>
                <a:ext cx="2223331" cy="1380408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tx1"/>
                    </a:solidFill>
                  </a:rPr>
                  <a:t>Social theories</a:t>
                </a:r>
              </a:p>
              <a:p>
                <a:pPr algn="ctr"/>
                <a:r>
                  <a:rPr lang="en-US" sz="2400" b="1" dirty="0">
                    <a:solidFill>
                      <a:srgbClr val="FF0000"/>
                    </a:solidFill>
                  </a:rPr>
                  <a:t>Fromm</a:t>
                </a:r>
              </a:p>
            </p:txBody>
          </p:sp>
        </p:grpSp>
      </p:grp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>
            <a:extLst>
              <a:ext uri="{FF2B5EF4-FFF2-40B4-BE49-F238E27FC236}">
                <a16:creationId xmlns:a16="http://schemas.microsoft.com/office/drawing/2014/main" id="{D50FCF26-71BD-7C3F-EBC6-70627B2E31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pPr eaLnBrk="1" hangingPunct="1"/>
            <a:r>
              <a:rPr b="1" dirty="0"/>
              <a:t>Mental status</a:t>
            </a:r>
            <a:endParaRPr lang="en-GB" alt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5430B-029E-ED72-20F7-B6C4AB8668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08050"/>
            <a:ext cx="8229600" cy="52181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ü"/>
              <a:defRPr/>
            </a:pPr>
            <a:r>
              <a:rPr dirty="0"/>
              <a:t>General appearance and behavior</a:t>
            </a:r>
          </a:p>
          <a:p>
            <a:pPr eaLnBrk="1" hangingPunct="1">
              <a:buFont typeface="Wingdings" panose="05000000000000000000" pitchFamily="2" charset="2"/>
              <a:buChar char="ü"/>
              <a:defRPr/>
            </a:pPr>
            <a:r>
              <a:rPr dirty="0"/>
              <a:t>Verbal contact</a:t>
            </a:r>
            <a:endParaRPr lang="sr-Cyrl-RS" sz="2600" dirty="0"/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dirty="0"/>
              <a:t>Consciousness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dirty="0"/>
              <a:t>Attention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dirty="0"/>
              <a:t>Perception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dirty="0"/>
              <a:t>Thinking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dirty="0"/>
              <a:t>Memory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dirty="0"/>
              <a:t>Intelligence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dirty="0"/>
              <a:t>Emotions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dirty="0"/>
              <a:t>Instincts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dirty="0"/>
              <a:t>Will + </a:t>
            </a:r>
            <a:r>
              <a:rPr dirty="0">
                <a:solidFill>
                  <a:srgbClr val="C00000"/>
                </a:solidFill>
              </a:rPr>
              <a:t>10. </a:t>
            </a:r>
            <a:r>
              <a:rPr dirty="0"/>
              <a:t>Morality</a:t>
            </a: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50846-682C-A86F-9E46-F8729F9E8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dirty="0"/>
              <a:t>Additional methods in the examination of mental disorders</a:t>
            </a:r>
            <a:endParaRPr lang="en-GB" b="1" dirty="0"/>
          </a:p>
        </p:txBody>
      </p:sp>
      <p:sp>
        <p:nvSpPr>
          <p:cNvPr id="76802" name="Content Placeholder 2">
            <a:extLst>
              <a:ext uri="{FF2B5EF4-FFF2-40B4-BE49-F238E27FC236}">
                <a16:creationId xmlns:a16="http://schemas.microsoft.com/office/drawing/2014/main" id="{26676A16-332D-9CE2-7BD3-E9BFDEA20D6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t>Psychological tests:</a:t>
            </a:r>
          </a:p>
          <a:p>
            <a:pPr lvl="1" eaLnBrk="1" hangingPunct="1"/>
            <a:r>
              <a:t>Tests of abilities,</a:t>
            </a:r>
          </a:p>
          <a:p>
            <a:pPr lvl="1" eaLnBrk="1" hangingPunct="1"/>
            <a:r>
              <a:t>Personality tests (questionnaires and projective tests),</a:t>
            </a:r>
          </a:p>
          <a:p>
            <a:pPr lvl="1" eaLnBrk="1" hangingPunct="1"/>
            <a:r>
              <a:t>Specialized tests for examining specific mental functions and certain clinical syndromes.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en-US" sz="2600"/>
          </a:p>
          <a:p>
            <a:pPr eaLnBrk="1" hangingPunct="1"/>
            <a:r>
              <a:t>Physical-biological auxiliary diagnostic methods (biochemical blood or urine analysis, brain imaging methods, neurophysiological examinations, genetic markers...)</a:t>
            </a:r>
            <a:endParaRPr lang="ru-RU" altLang="en-US" sz="2600"/>
          </a:p>
          <a:p>
            <a:pPr eaLnBrk="1" hangingPunct="1"/>
            <a:endParaRPr lang="en-GB" altLang="en-US" sz="2600"/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>
            <a:extLst>
              <a:ext uri="{FF2B5EF4-FFF2-40B4-BE49-F238E27FC236}">
                <a16:creationId xmlns:a16="http://schemas.microsoft.com/office/drawing/2014/main" id="{02D2FD14-1392-6A16-49AC-6B735A4385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t>Neuroplasticity</a:t>
            </a:r>
            <a:endParaRPr lang="sr-Cyrl-RS" altLang="en-US"/>
          </a:p>
        </p:txBody>
      </p:sp>
      <p:sp>
        <p:nvSpPr>
          <p:cNvPr id="78850" name="Content Placeholder 2">
            <a:extLst>
              <a:ext uri="{FF2B5EF4-FFF2-40B4-BE49-F238E27FC236}">
                <a16:creationId xmlns:a16="http://schemas.microsoft.com/office/drawing/2014/main" id="{2109288B-4F43-B6EC-2B88-C694FE8FA12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dirty="0"/>
              <a:t>The early dogma that the adult brain cannot produce new neurons has been questioned by experiments</a:t>
            </a:r>
          </a:p>
          <a:p>
            <a:pPr eaLnBrk="1" hangingPunct="1"/>
            <a:r>
              <a:rPr dirty="0"/>
              <a:t>In animals, new neurons can be formed in regions responsible for learning and memory in adulthood</a:t>
            </a:r>
            <a:endParaRPr lang="en-GB" altLang="en-US" sz="2600" dirty="0"/>
          </a:p>
          <a:p>
            <a:r>
              <a:rPr sz="2600" b="1" dirty="0">
                <a:solidFill>
                  <a:srgbClr val="C00000"/>
                </a:solidFill>
              </a:rPr>
              <a:t>Brain plasticity refers to its ability to change in response to stimuli</a:t>
            </a:r>
            <a:endParaRPr lang="en-GB" altLang="en-US" sz="2600" b="1" dirty="0">
              <a:solidFill>
                <a:srgbClr val="C00000"/>
              </a:solidFill>
            </a:endParaRPr>
          </a:p>
          <a:p>
            <a:r>
              <a:rPr dirty="0"/>
              <a:t>It manifests as: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dirty="0" err="1"/>
              <a:t>Vascul</a:t>
            </a:r>
            <a:r>
              <a:rPr lang="sr-Latn-RS" dirty="0"/>
              <a:t>ogenesis</a:t>
            </a:r>
            <a:r>
              <a:rPr dirty="0"/>
              <a:t>,</a:t>
            </a:r>
            <a:endParaRPr lang="en-GB" alt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dirty="0" err="1"/>
              <a:t>Synaptogenesis</a:t>
            </a:r>
            <a:r>
              <a:rPr dirty="0"/>
              <a:t>,</a:t>
            </a:r>
            <a:endParaRPr lang="en-GB" alt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dirty="0" err="1"/>
              <a:t>Neurogenesis</a:t>
            </a:r>
            <a:r>
              <a:rPr dirty="0"/>
              <a:t>.</a:t>
            </a:r>
            <a:endParaRPr lang="en-GB" altLang="en-US" dirty="0"/>
          </a:p>
        </p:txBody>
      </p:sp>
    </p:spTree>
  </p:cSld>
  <p:clrMapOvr>
    <a:masterClrMapping/>
  </p:clrMapOvr>
  <p:transition spd="slow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>
            <a:extLst>
              <a:ext uri="{FF2B5EF4-FFF2-40B4-BE49-F238E27FC236}">
                <a16:creationId xmlns:a16="http://schemas.microsoft.com/office/drawing/2014/main" id="{11D9568C-229A-023A-2B25-E61D712B211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b="1" dirty="0">
                <a:solidFill>
                  <a:srgbClr val="C00000"/>
                </a:solidFill>
              </a:rPr>
              <a:t>Cognition</a:t>
            </a:r>
          </a:p>
        </p:txBody>
      </p:sp>
      <p:sp>
        <p:nvSpPr>
          <p:cNvPr id="79874" name="Content Placeholder 2">
            <a:extLst>
              <a:ext uri="{FF2B5EF4-FFF2-40B4-BE49-F238E27FC236}">
                <a16:creationId xmlns:a16="http://schemas.microsoft.com/office/drawing/2014/main" id="{9898B3E1-A598-E789-3E7C-B28B8F61B6E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38150" indent="-319088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b="1" u="sng" dirty="0"/>
              <a:t>Specific functions and processes:</a:t>
            </a:r>
          </a:p>
          <a:p>
            <a:pPr marL="730250" lvl="1" indent="-273050" eaLnBrk="1" hangingPunct="1"/>
            <a:r>
              <a:rPr lang="en-US" dirty="0"/>
              <a:t>perception</a:t>
            </a:r>
          </a:p>
          <a:p>
            <a:pPr marL="730250" lvl="1" indent="-273050" eaLnBrk="1" hangingPunct="1"/>
            <a:r>
              <a:rPr lang="en-US" dirty="0"/>
              <a:t>attention</a:t>
            </a:r>
          </a:p>
          <a:p>
            <a:pPr marL="730250" lvl="1" indent="-273050" eaLnBrk="1" hangingPunct="1"/>
            <a:r>
              <a:rPr lang="en-US" dirty="0"/>
              <a:t>shape recognition</a:t>
            </a:r>
          </a:p>
          <a:p>
            <a:pPr marL="730250" lvl="1" indent="-273050" eaLnBrk="1" hangingPunct="1"/>
            <a:r>
              <a:rPr lang="en-US" dirty="0"/>
              <a:t>learning</a:t>
            </a:r>
          </a:p>
          <a:p>
            <a:pPr marL="730250" lvl="1" indent="-273050" eaLnBrk="1" hangingPunct="1"/>
            <a:r>
              <a:rPr lang="en-US" dirty="0"/>
              <a:t>memory</a:t>
            </a:r>
          </a:p>
          <a:p>
            <a:pPr marL="730250" lvl="1" indent="-273050" eaLnBrk="1" hangingPunct="1"/>
            <a:r>
              <a:rPr lang="en-US" dirty="0"/>
              <a:t>concept formation</a:t>
            </a:r>
          </a:p>
          <a:p>
            <a:pPr marL="730250" lvl="1" indent="-273050" eaLnBrk="1" hangingPunct="1"/>
            <a:r>
              <a:rPr lang="en-US" dirty="0"/>
              <a:t>language</a:t>
            </a:r>
          </a:p>
        </p:txBody>
      </p:sp>
    </p:spTree>
  </p:cSld>
  <p:clrMapOvr>
    <a:masterClrMapping/>
  </p:clrMapOvr>
  <p:transition spd="slow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>
            <a:extLst>
              <a:ext uri="{FF2B5EF4-FFF2-40B4-BE49-F238E27FC236}">
                <a16:creationId xmlns:a16="http://schemas.microsoft.com/office/drawing/2014/main" id="{18B3A346-8094-568B-51B0-9BBADF448B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b="1" dirty="0"/>
              <a:t>Concluding considerations</a:t>
            </a:r>
            <a:endParaRPr lang="en-GB" altLang="en-US" b="1" dirty="0"/>
          </a:p>
        </p:txBody>
      </p:sp>
      <p:sp>
        <p:nvSpPr>
          <p:cNvPr id="43011" name="Content Placeholder 2">
            <a:extLst>
              <a:ext uri="{FF2B5EF4-FFF2-40B4-BE49-F238E27FC236}">
                <a16:creationId xmlns:a16="http://schemas.microsoft.com/office/drawing/2014/main" id="{E41061D4-DD6B-7C48-B525-2990A91CC0F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sz="2600" b="1" dirty="0">
                <a:solidFill>
                  <a:srgbClr val="C00000"/>
                </a:solidFill>
              </a:rPr>
              <a:t>Personality</a:t>
            </a:r>
            <a:r>
              <a:rPr dirty="0"/>
              <a:t> is a unique organization of characteristics, formed by the interaction of the organism and the social environment, and determines a unique way of behaving</a:t>
            </a:r>
          </a:p>
          <a:p>
            <a:r>
              <a:rPr dirty="0"/>
              <a:t>An </a:t>
            </a:r>
            <a:r>
              <a:rPr sz="2600" b="1" dirty="0">
                <a:solidFill>
                  <a:srgbClr val="C00000"/>
                </a:solidFill>
              </a:rPr>
              <a:t>integrative approach </a:t>
            </a:r>
            <a:r>
              <a:rPr dirty="0"/>
              <a:t>is necessary to consider possible etiological factors that have led to the development of mental disorders</a:t>
            </a:r>
          </a:p>
          <a:p>
            <a:r>
              <a:rPr lang="en-US" dirty="0"/>
              <a:t>Currently, in our country, the </a:t>
            </a:r>
            <a:r>
              <a:rPr lang="en-US" sz="2600" b="1" dirty="0">
                <a:solidFill>
                  <a:srgbClr val="C00000"/>
                </a:solidFill>
              </a:rPr>
              <a:t>mandatory application of ICD-10</a:t>
            </a:r>
            <a:r>
              <a:rPr lang="en-US" dirty="0"/>
              <a:t> for diagnosing mental disorders is in effect.</a:t>
            </a:r>
            <a:endParaRPr lang="sr-Latn-RS" dirty="0"/>
          </a:p>
          <a:p>
            <a:r>
              <a:rPr sz="2600" b="1" dirty="0">
                <a:solidFill>
                  <a:srgbClr val="C00000"/>
                </a:solidFill>
              </a:rPr>
              <a:t>"Psychiatry is best learned from intelligent patients"</a:t>
            </a:r>
          </a:p>
          <a:p>
            <a:endParaRPr lang="en-GB" altLang="en-US" sz="2600" b="1" u="sng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>
            <a:extLst>
              <a:ext uri="{FF2B5EF4-FFF2-40B4-BE49-F238E27FC236}">
                <a16:creationId xmlns:a16="http://schemas.microsoft.com/office/drawing/2014/main" id="{182B5DFD-5E4B-5954-E6F0-E09C489E33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b="1" dirty="0"/>
              <a:t>Freud's theory of personality</a:t>
            </a:r>
            <a:endParaRPr lang="en-GB" altLang="en-US" b="1" dirty="0"/>
          </a:p>
        </p:txBody>
      </p:sp>
      <p:sp>
        <p:nvSpPr>
          <p:cNvPr id="13314" name="Content Placeholder 2">
            <a:extLst>
              <a:ext uri="{FF2B5EF4-FFF2-40B4-BE49-F238E27FC236}">
                <a16:creationId xmlns:a16="http://schemas.microsoft.com/office/drawing/2014/main" id="{9DD54079-F313-9F04-B53A-1687B4F69C6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en-US" dirty="0"/>
          </a:p>
          <a:p>
            <a:pPr eaLnBrk="1" hangingPunct="1"/>
            <a:endParaRPr lang="ru-RU" altLang="en-US" dirty="0"/>
          </a:p>
          <a:p>
            <a:pPr eaLnBrk="1" hangingPunct="1"/>
            <a:r>
              <a:rPr dirty="0"/>
              <a:t>It has become the basis of the entire therapeutic system known as </a:t>
            </a:r>
            <a:r>
              <a:rPr b="1" dirty="0">
                <a:solidFill>
                  <a:srgbClr val="C00000"/>
                </a:solidFill>
              </a:rPr>
              <a:t>psychoanalysis</a:t>
            </a:r>
          </a:p>
          <a:p>
            <a:pPr eaLnBrk="1" hangingPunct="1"/>
            <a:endParaRPr lang="ru-RU" altLang="en-US" b="1" dirty="0">
              <a:solidFill>
                <a:srgbClr val="C00000"/>
              </a:solidFill>
            </a:endParaRPr>
          </a:p>
          <a:p>
            <a:pPr eaLnBrk="1" hangingPunct="1"/>
            <a:r>
              <a:rPr dirty="0"/>
              <a:t>Reveals </a:t>
            </a:r>
            <a:r>
              <a:rPr b="1" dirty="0">
                <a:solidFill>
                  <a:srgbClr val="C00000"/>
                </a:solidFill>
              </a:rPr>
              <a:t>unconscious conflicts</a:t>
            </a:r>
          </a:p>
          <a:p>
            <a:pPr eaLnBrk="1" hangingPunct="1"/>
            <a:endParaRPr lang="en-GB" altLang="en-US" dirty="0"/>
          </a:p>
        </p:txBody>
      </p:sp>
      <p:sp>
        <p:nvSpPr>
          <p:cNvPr id="13315" name="AutoShape 4" descr="Image result for frojd">
            <a:extLst>
              <a:ext uri="{FF2B5EF4-FFF2-40B4-BE49-F238E27FC236}">
                <a16:creationId xmlns:a16="http://schemas.microsoft.com/office/drawing/2014/main" id="{9E30C84D-DF46-22AD-C60A-8C9AAC52775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GB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>
            <a:extLst>
              <a:ext uri="{FF2B5EF4-FFF2-40B4-BE49-F238E27FC236}">
                <a16:creationId xmlns:a16="http://schemas.microsoft.com/office/drawing/2014/main" id="{B9694683-E0E6-1101-4E4A-6D22EACDB5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b="1" dirty="0"/>
              <a:t>Adler's theory of personality</a:t>
            </a:r>
            <a:endParaRPr lang="en-GB" alt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C3C7E1-DC07-65D0-C06D-C10CF261B7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marL="400050" indent="-400050" defTabSz="525779" eaLnBrk="1" fontAlgn="auto" hangingPunct="1">
              <a:spcBef>
                <a:spcPts val="3700"/>
              </a:spcBef>
              <a:spcAft>
                <a:spcPts val="0"/>
              </a:spcAft>
              <a:defRPr sz="2880"/>
            </a:pPr>
            <a:r>
              <a:rPr dirty="0"/>
              <a:t>The basic striving of humans is for superiority </a:t>
            </a:r>
            <a:r>
              <a:rPr sz="3100" b="1" dirty="0">
                <a:solidFill>
                  <a:srgbClr val="C00000"/>
                </a:solidFill>
              </a:rPr>
              <a:t>("will to power")</a:t>
            </a:r>
          </a:p>
          <a:p>
            <a:pPr marL="400050" indent="-400050" defTabSz="525779" eaLnBrk="1" fontAlgn="auto" hangingPunct="1">
              <a:spcBef>
                <a:spcPts val="3700"/>
              </a:spcBef>
              <a:spcAft>
                <a:spcPts val="0"/>
              </a:spcAft>
              <a:defRPr sz="2880"/>
            </a:pPr>
            <a:r>
              <a:rPr dirty="0"/>
              <a:t>Influence of Nietzsche's philosophy</a:t>
            </a:r>
          </a:p>
          <a:p>
            <a:pPr marL="400050" indent="-400050" defTabSz="525779" eaLnBrk="1" fontAlgn="auto" hangingPunct="1">
              <a:spcBef>
                <a:spcPts val="3700"/>
              </a:spcBef>
              <a:spcAft>
                <a:spcPts val="0"/>
              </a:spcAft>
              <a:defRPr sz="2880"/>
            </a:pPr>
            <a:r>
              <a:rPr dirty="0"/>
              <a:t>Emphasized the role of conscious part of personality, as well as the importance of </a:t>
            </a:r>
            <a:r>
              <a:rPr sz="3100" b="1" dirty="0">
                <a:solidFill>
                  <a:srgbClr val="C00000"/>
                </a:solidFill>
              </a:rPr>
              <a:t>environmental factors</a:t>
            </a:r>
          </a:p>
          <a:p>
            <a:pPr marL="400050" indent="-400050" defTabSz="525779" eaLnBrk="1" fontAlgn="auto" hangingPunct="1">
              <a:spcBef>
                <a:spcPts val="3700"/>
              </a:spcBef>
              <a:spcAft>
                <a:spcPts val="0"/>
              </a:spcAft>
              <a:defRPr sz="2880"/>
            </a:pPr>
            <a:r>
              <a:rPr dirty="0"/>
              <a:t>The basis of the will to power is not sexuality, but </a:t>
            </a:r>
            <a:r>
              <a:rPr sz="3100" b="1" dirty="0">
                <a:solidFill>
                  <a:srgbClr val="C00000"/>
                </a:solidFill>
              </a:rPr>
              <a:t>aggressiveness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7076E9E2-EC8E-8596-BE6E-2D5593BA7B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b="1" dirty="0"/>
              <a:t>Jung's theory of personality</a:t>
            </a:r>
            <a:endParaRPr lang="en-GB" altLang="en-US" b="1" dirty="0"/>
          </a:p>
        </p:txBody>
      </p:sp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283287A7-21D9-FA44-CFF0-A5BBD3491A9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dirty="0"/>
              <a:t>In addition to the ego and individual unconscious, the </a:t>
            </a:r>
            <a:r>
              <a:rPr sz="2880" b="1" dirty="0">
                <a:solidFill>
                  <a:srgbClr val="C00000"/>
                </a:solidFill>
              </a:rPr>
              <a:t>collective unconscious </a:t>
            </a:r>
            <a:r>
              <a:rPr dirty="0"/>
              <a:t>is also part of the personality</a:t>
            </a:r>
            <a:endParaRPr lang="sr-Latn-RS" dirty="0"/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en-US" dirty="0"/>
          </a:p>
          <a:p>
            <a:pPr eaLnBrk="1" hangingPunct="1"/>
            <a:r>
              <a:rPr dirty="0"/>
              <a:t>The collective unconscious is a collection of latent traces of memories inherited from human history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en-US" dirty="0"/>
          </a:p>
          <a:p>
            <a:pPr eaLnBrk="1" hangingPunct="1"/>
            <a:r>
              <a:rPr dirty="0"/>
              <a:t>Structural components of the collective unconscious are </a:t>
            </a:r>
            <a:r>
              <a:rPr sz="2880" b="1" dirty="0">
                <a:solidFill>
                  <a:srgbClr val="C00000"/>
                </a:solidFill>
              </a:rPr>
              <a:t>archetypes</a:t>
            </a:r>
            <a:r>
              <a:rPr dirty="0"/>
              <a:t>, universal forms of human thoughts and ideas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>
            <a:extLst>
              <a:ext uri="{FF2B5EF4-FFF2-40B4-BE49-F238E27FC236}">
                <a16:creationId xmlns:a16="http://schemas.microsoft.com/office/drawing/2014/main" id="{77932135-1925-C00E-A0DE-DA31CE9495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b="1" dirty="0"/>
              <a:t>Horney's theory of personality</a:t>
            </a:r>
            <a:endParaRPr lang="en-GB" alt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EB08CB-834B-8A35-6FDB-902F1722A1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marL="426719" indent="-426719" defTabSz="560831" eaLnBrk="1" fontAlgn="auto" hangingPunct="1">
              <a:spcBef>
                <a:spcPts val="4000"/>
              </a:spcBef>
              <a:spcAft>
                <a:spcPts val="0"/>
              </a:spcAft>
              <a:defRPr sz="3072"/>
            </a:pPr>
            <a:r>
              <a:rPr sz="3100" b="1" dirty="0">
                <a:solidFill>
                  <a:srgbClr val="C00000"/>
                </a:solidFill>
              </a:rPr>
              <a:t>"Basic anxiety" </a:t>
            </a:r>
            <a:r>
              <a:rPr dirty="0"/>
              <a:t>- a feeling of helplessness in a child</a:t>
            </a:r>
          </a:p>
          <a:p>
            <a:pPr marL="426719" indent="-426719" defTabSz="560831" eaLnBrk="1" fontAlgn="auto" hangingPunct="1">
              <a:spcBef>
                <a:spcPts val="4000"/>
              </a:spcBef>
              <a:spcAft>
                <a:spcPts val="0"/>
              </a:spcAft>
              <a:defRPr sz="3072"/>
            </a:pPr>
            <a:r>
              <a:rPr dirty="0"/>
              <a:t>The child is helpless in collision with parental authority</a:t>
            </a:r>
          </a:p>
          <a:p>
            <a:pPr marL="426719" indent="-426719" defTabSz="560831" eaLnBrk="1" fontAlgn="auto" hangingPunct="1">
              <a:spcBef>
                <a:spcPts val="4000"/>
              </a:spcBef>
              <a:spcAft>
                <a:spcPts val="0"/>
              </a:spcAft>
              <a:defRPr sz="3072"/>
            </a:pPr>
            <a:r>
              <a:rPr sz="3100" b="1" dirty="0">
                <a:solidFill>
                  <a:srgbClr val="C00000"/>
                </a:solidFill>
              </a:rPr>
              <a:t>"Neurotic needs" </a:t>
            </a:r>
            <a:r>
              <a:rPr dirty="0"/>
              <a:t>are formed as an attempt to adapt and overcome basic anxiety</a:t>
            </a:r>
          </a:p>
          <a:p>
            <a:pPr marL="426719" indent="-426719" defTabSz="560831" eaLnBrk="1" fontAlgn="auto" hangingPunct="1">
              <a:spcBef>
                <a:spcPts val="4000"/>
              </a:spcBef>
              <a:spcAft>
                <a:spcPts val="0"/>
              </a:spcAft>
              <a:defRPr sz="3072"/>
            </a:pPr>
            <a:r>
              <a:rPr dirty="0"/>
              <a:t>If these needs dominate the individual, then they are pathological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99E76B7D-7F0B-D6CA-6E19-F1620CD725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b="1" dirty="0"/>
              <a:t>Fromm's theory of personality</a:t>
            </a:r>
            <a:endParaRPr lang="en-GB" alt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920055-2BAF-8D95-7B35-574CFD6F1C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marL="440055" indent="-440055" defTabSz="578358" eaLnBrk="1" fontAlgn="auto" hangingPunct="1">
              <a:spcBef>
                <a:spcPts val="4100"/>
              </a:spcBef>
              <a:spcAft>
                <a:spcPts val="0"/>
              </a:spcAft>
              <a:defRPr sz="3168"/>
            </a:pPr>
            <a:r>
              <a:rPr dirty="0"/>
              <a:t>The personality of an individual</a:t>
            </a:r>
            <a:r>
              <a:rPr lang="sr-Latn-RS" dirty="0"/>
              <a:t>s</a:t>
            </a:r>
            <a:r>
              <a:rPr dirty="0"/>
              <a:t> is shaped by their relationships with society as a whole</a:t>
            </a:r>
          </a:p>
          <a:p>
            <a:pPr marL="440055" indent="-440055" defTabSz="578358" eaLnBrk="1" fontAlgn="auto" hangingPunct="1">
              <a:spcBef>
                <a:spcPts val="4100"/>
              </a:spcBef>
              <a:spcAft>
                <a:spcPts val="0"/>
              </a:spcAft>
              <a:defRPr sz="3168"/>
            </a:pPr>
            <a:r>
              <a:rPr dirty="0"/>
              <a:t>The role of the need for affiliation, status in society, a sense of identity, creativity is important...</a:t>
            </a:r>
          </a:p>
          <a:p>
            <a:pPr marL="440055" indent="-440055" defTabSz="578358" eaLnBrk="1" fontAlgn="auto" hangingPunct="1">
              <a:spcBef>
                <a:spcPts val="4100"/>
              </a:spcBef>
              <a:spcAft>
                <a:spcPts val="0"/>
              </a:spcAft>
              <a:buFont typeface="Wingdings" panose="05000000000000000000" pitchFamily="2" charset="2"/>
              <a:buNone/>
              <a:defRPr sz="3168"/>
            </a:pPr>
            <a:endParaRPr lang="ru-RU" sz="2600" dirty="0"/>
          </a:p>
          <a:p>
            <a:pPr marL="440055" indent="-440055" defTabSz="578358" eaLnBrk="1" fontAlgn="auto" hangingPunct="1">
              <a:spcBef>
                <a:spcPts val="4100"/>
              </a:spcBef>
              <a:spcAft>
                <a:spcPts val="0"/>
              </a:spcAft>
              <a:defRPr sz="3168"/>
            </a:pPr>
            <a:r>
              <a:rPr dirty="0"/>
              <a:t>"condemned to freedom" </a:t>
            </a:r>
            <a:r>
              <a:rPr lang="sr-Latn-RS" dirty="0"/>
              <a:t>              </a:t>
            </a:r>
            <a:r>
              <a:rPr dirty="0"/>
              <a:t>"the art of love"</a:t>
            </a:r>
            <a:endParaRPr lang="ru-RU" sz="3168" dirty="0"/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A263E50A-78F7-579D-5B71-B2F9CF32E1E0}"/>
              </a:ext>
            </a:extLst>
          </p:cNvPr>
          <p:cNvSpPr/>
          <p:nvPr/>
        </p:nvSpPr>
        <p:spPr>
          <a:xfrm>
            <a:off x="4860032" y="5085184"/>
            <a:ext cx="978408" cy="876320"/>
          </a:xfrm>
          <a:prstGeom prst="rightArrow">
            <a:avLst/>
          </a:prstGeom>
          <a:solidFill>
            <a:srgbClr val="C00000"/>
          </a:solidFill>
          <a:ln w="38100" cap="flat">
            <a:noFill/>
            <a:miter lim="4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50800" tIns="50800" rIns="50800" bIns="50800" spcCol="38100" anchor="ctr">
            <a:spAutoFit/>
          </a:bodyPr>
          <a:lstStyle/>
          <a:p>
            <a:pPr algn="ctr" defTabSz="584200"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RS" sz="2200" dirty="0">
                <a:solidFill>
                  <a:srgbClr val="C00000"/>
                </a:solidFill>
                <a:latin typeface="+mn-lt"/>
                <a:cs typeface="+mn-cs"/>
                <a:sym typeface="Helvetica Neue Medium"/>
              </a:rPr>
              <a:t> </a:t>
            </a:r>
            <a:endParaRPr lang="en-GB" sz="2200" dirty="0">
              <a:solidFill>
                <a:srgbClr val="C00000"/>
              </a:solidFill>
              <a:latin typeface="+mn-lt"/>
              <a:cs typeface="+mn-cs"/>
              <a:sym typeface="Helvetica Neue Medium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7|6.8|17.4|10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6.5|31.4|24.1|18.7|3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|0.7"/>
</p:tagLst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10143</TotalTime>
  <Words>1866</Words>
  <Application>Microsoft Office PowerPoint</Application>
  <PresentationFormat>On-screen Show (4:3)</PresentationFormat>
  <Paragraphs>389</Paragraphs>
  <Slides>44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53" baseType="lpstr">
      <vt:lpstr>arial</vt:lpstr>
      <vt:lpstr>arial</vt:lpstr>
      <vt:lpstr>Calibri</vt:lpstr>
      <vt:lpstr>Garamond</vt:lpstr>
      <vt:lpstr>Helvetica Neue Medium</vt:lpstr>
      <vt:lpstr>Times New Roman</vt:lpstr>
      <vt:lpstr>Wingdings</vt:lpstr>
      <vt:lpstr>Office Theme</vt:lpstr>
      <vt:lpstr>1_Office Theme</vt:lpstr>
      <vt:lpstr>Etiology, classification, and diagnosis of mental disorders  Theories of personality</vt:lpstr>
      <vt:lpstr>Personality</vt:lpstr>
      <vt:lpstr>Theories of personality</vt:lpstr>
      <vt:lpstr>PowerPoint Presentation</vt:lpstr>
      <vt:lpstr>Freud's theory of personality</vt:lpstr>
      <vt:lpstr>Adler's theory of personality</vt:lpstr>
      <vt:lpstr>Jung's theory of personality</vt:lpstr>
      <vt:lpstr>Horney's theory of personality</vt:lpstr>
      <vt:lpstr>Fromm's theory of personality</vt:lpstr>
      <vt:lpstr>Sullivan's personality theory</vt:lpstr>
      <vt:lpstr>Gestalt model of personality</vt:lpstr>
      <vt:lpstr>Transactional theory of personality</vt:lpstr>
      <vt:lpstr>Behavioral theories of personality</vt:lpstr>
      <vt:lpstr>Allport's theory of personality</vt:lpstr>
      <vt:lpstr>Ego psychological theories</vt:lpstr>
      <vt:lpstr>Maslow's theory of personality.</vt:lpstr>
      <vt:lpstr>Erikson's personality theory</vt:lpstr>
      <vt:lpstr> The biological basis of human behavior</vt:lpstr>
      <vt:lpstr>Theory of unconscious motivation</vt:lpstr>
      <vt:lpstr>Psychic life of human beings</vt:lpstr>
      <vt:lpstr>Arbitrary division of personality.</vt:lpstr>
      <vt:lpstr>PowerPoint Presentation</vt:lpstr>
      <vt:lpstr>PowerPoint Presentation</vt:lpstr>
      <vt:lpstr>PowerPoint Presentation</vt:lpstr>
      <vt:lpstr>Theory of conflicts</vt:lpstr>
      <vt:lpstr>The role of conflict</vt:lpstr>
      <vt:lpstr>Suppression</vt:lpstr>
      <vt:lpstr>Levels of consciousness relevant to suppression:</vt:lpstr>
      <vt:lpstr>Significance of Ego defense mechanisms</vt:lpstr>
      <vt:lpstr>PowerPoint Presentation</vt:lpstr>
      <vt:lpstr>Phases in psychosocial and psychosocial development</vt:lpstr>
      <vt:lpstr>Objectification in psychiatry</vt:lpstr>
      <vt:lpstr>Classification of mental disorders</vt:lpstr>
      <vt:lpstr>Classification of mental disorders based on clinical phenomenology</vt:lpstr>
      <vt:lpstr>PowerPoint Presentation</vt:lpstr>
      <vt:lpstr>Setting the diagnosis of mental disorders</vt:lpstr>
      <vt:lpstr>Psychiatric interview</vt:lpstr>
      <vt:lpstr>PowerPoint Presentation</vt:lpstr>
      <vt:lpstr>Psychiatric anamnesis</vt:lpstr>
      <vt:lpstr>Mental status</vt:lpstr>
      <vt:lpstr>Additional methods in the examination of mental disorders</vt:lpstr>
      <vt:lpstr>Neuroplasticity</vt:lpstr>
      <vt:lpstr>Cognition</vt:lpstr>
      <vt:lpstr>Concluding considerations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Milica Borovcanin</dc:creator>
  <cp:lastModifiedBy>Goran Mihajlovic</cp:lastModifiedBy>
  <cp:revision>94</cp:revision>
  <dcterms:created xsi:type="dcterms:W3CDTF">2020-02-09T10:21:24Z</dcterms:created>
  <dcterms:modified xsi:type="dcterms:W3CDTF">2024-02-14T15:55:57Z</dcterms:modified>
</cp:coreProperties>
</file>